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8"/>
  </p:notesMasterIdLst>
  <p:handoutMasterIdLst>
    <p:handoutMasterId r:id="rId19"/>
  </p:handoutMasterIdLst>
  <p:sldIdLst>
    <p:sldId id="292" r:id="rId5"/>
    <p:sldId id="257" r:id="rId6"/>
    <p:sldId id="258" r:id="rId7"/>
    <p:sldId id="263" r:id="rId8"/>
    <p:sldId id="297" r:id="rId9"/>
    <p:sldId id="304" r:id="rId10"/>
    <p:sldId id="286" r:id="rId11"/>
    <p:sldId id="308" r:id="rId12"/>
    <p:sldId id="310" r:id="rId13"/>
    <p:sldId id="312" r:id="rId14"/>
    <p:sldId id="267" r:id="rId15"/>
    <p:sldId id="309" r:id="rId16"/>
    <p:sldId id="293" r:id="rId17"/>
  </p:sldIdLst>
  <p:sldSz cx="12192000" cy="6858000"/>
  <p:notesSz cx="6797675" cy="9926638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AAB"/>
    <a:srgbClr val="F6A287"/>
    <a:srgbClr val="E98B0D"/>
    <a:srgbClr val="E2973C"/>
    <a:srgbClr val="9BD49E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8" autoAdjust="0"/>
    <p:restoredTop sz="91304" autoAdjust="0"/>
  </p:normalViewPr>
  <p:slideViewPr>
    <p:cSldViewPr snapToGrid="0">
      <p:cViewPr varScale="1">
        <p:scale>
          <a:sx n="100" d="100"/>
          <a:sy n="100" d="100"/>
        </p:scale>
        <p:origin x="97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01C9DB-0557-4FAA-B260-94346C91E3BE}" type="doc">
      <dgm:prSet loTypeId="urn:microsoft.com/office/officeart/2005/8/layout/arrow2" loCatId="process" qsTypeId="urn:microsoft.com/office/officeart/2005/8/quickstyle/3d4" qsCatId="3D" csTypeId="urn:microsoft.com/office/officeart/2005/8/colors/accent6_3" csCatId="accent6" phldr="1"/>
      <dgm:spPr/>
      <dgm:t>
        <a:bodyPr/>
        <a:lstStyle/>
        <a:p>
          <a:endParaRPr lang="it-IT"/>
        </a:p>
      </dgm:t>
    </dgm:pt>
    <dgm:pt modelId="{B851B13C-C946-4328-8922-CF6AA554A84C}">
      <dgm:prSet phldrT="[Testo]" custT="1"/>
      <dgm:spPr/>
      <dgm:t>
        <a:bodyPr/>
        <a:lstStyle/>
        <a:p>
          <a:pPr>
            <a:buClrTx/>
            <a:buSzTx/>
            <a:buFontTx/>
            <a:buNone/>
          </a:pPr>
          <a:r>
            <a:rPr kumimoji="0" lang="it-IT" sz="1800" b="1" i="1" u="none" strike="noStrike" cap="none" spc="0" normalizeH="0" baseline="0" noProof="0" dirty="0">
              <a:ln/>
              <a:effectLst/>
              <a:uLnTx/>
              <a:uFillTx/>
              <a:latin typeface="Calibri" panose="020F0502020204030204"/>
              <a:ea typeface="+mn-ea"/>
              <a:cs typeface="+mn-cs"/>
            </a:rPr>
            <a:t>Medio Termine </a:t>
          </a:r>
          <a:r>
            <a:rPr kumimoji="0" lang="it-IT" sz="1800" b="0" i="0" u="none" strike="noStrike" cap="none" spc="0" normalizeH="0" baseline="0" noProof="0" dirty="0">
              <a:ln/>
              <a:effectLst/>
              <a:uLnTx/>
              <a:uFillTx/>
              <a:latin typeface="Calibri" panose="020F0502020204030204"/>
              <a:ea typeface="+mn-ea"/>
              <a:cs typeface="+mn-cs"/>
            </a:rPr>
            <a:t>(Mesi)</a:t>
          </a:r>
          <a:endParaRPr lang="it-IT" sz="1800" dirty="0"/>
        </a:p>
      </dgm:t>
    </dgm:pt>
    <dgm:pt modelId="{CBB0270A-AE2C-4CD6-A36B-F518A357C071}" type="parTrans" cxnId="{65AF3019-FCD3-4D50-9F97-C494E30CE744}">
      <dgm:prSet/>
      <dgm:spPr/>
      <dgm:t>
        <a:bodyPr/>
        <a:lstStyle/>
        <a:p>
          <a:endParaRPr lang="it-IT"/>
        </a:p>
      </dgm:t>
    </dgm:pt>
    <dgm:pt modelId="{5E8BD247-AA0B-4ED5-AFB9-745A9FD9D02E}" type="sibTrans" cxnId="{65AF3019-FCD3-4D50-9F97-C494E30CE744}">
      <dgm:prSet/>
      <dgm:spPr/>
      <dgm:t>
        <a:bodyPr/>
        <a:lstStyle/>
        <a:p>
          <a:endParaRPr lang="it-IT"/>
        </a:p>
      </dgm:t>
    </dgm:pt>
    <dgm:pt modelId="{7D8EA1E0-620D-45A5-BFED-E1FDC4F21A54}">
      <dgm:prSet phldrT="[Testo]" custT="1"/>
      <dgm:spPr/>
      <dgm:t>
        <a:bodyPr/>
        <a:lstStyle/>
        <a:p>
          <a:pPr>
            <a:buClrTx/>
            <a:buSzTx/>
            <a:buFontTx/>
            <a:buNone/>
          </a:pPr>
          <a:r>
            <a:rPr kumimoji="0" lang="it-IT" sz="1800" b="1" i="1" u="none" strike="noStrike" cap="none" spc="0" normalizeH="0" baseline="0" noProof="0" dirty="0">
              <a:ln/>
              <a:effectLst/>
              <a:uLnTx/>
              <a:uFillTx/>
              <a:latin typeface="Calibri" panose="020F0502020204030204"/>
              <a:ea typeface="+mn-ea"/>
              <a:cs typeface="+mn-cs"/>
            </a:rPr>
            <a:t>Lungo Termine </a:t>
          </a:r>
          <a:r>
            <a:rPr kumimoji="0" lang="it-IT" sz="1800" b="0" i="0" u="none" strike="noStrike" cap="none" spc="0" normalizeH="0" baseline="0" noProof="0" dirty="0">
              <a:ln/>
              <a:effectLst/>
              <a:uLnTx/>
              <a:uFillTx/>
              <a:latin typeface="Calibri" panose="020F0502020204030204"/>
              <a:ea typeface="+mn-ea"/>
              <a:cs typeface="+mn-cs"/>
            </a:rPr>
            <a:t>(Anni)</a:t>
          </a:r>
          <a:endParaRPr lang="it-IT" sz="1800" dirty="0"/>
        </a:p>
      </dgm:t>
    </dgm:pt>
    <dgm:pt modelId="{92C61693-7773-4E3D-9A23-0A2801444B6C}" type="parTrans" cxnId="{0D3F2E61-5CA4-4038-9C84-CD53F9FDE898}">
      <dgm:prSet/>
      <dgm:spPr/>
      <dgm:t>
        <a:bodyPr/>
        <a:lstStyle/>
        <a:p>
          <a:endParaRPr lang="it-IT"/>
        </a:p>
      </dgm:t>
    </dgm:pt>
    <dgm:pt modelId="{EFF2A3FE-A216-4702-9338-D18755CCCDE6}" type="sibTrans" cxnId="{0D3F2E61-5CA4-4038-9C84-CD53F9FDE898}">
      <dgm:prSet/>
      <dgm:spPr/>
      <dgm:t>
        <a:bodyPr/>
        <a:lstStyle/>
        <a:p>
          <a:endParaRPr lang="it-IT"/>
        </a:p>
      </dgm:t>
    </dgm:pt>
    <dgm:pt modelId="{EB22E1E8-F771-4735-8787-3D4A27A56F1A}" type="pres">
      <dgm:prSet presAssocID="{4101C9DB-0557-4FAA-B260-94346C91E3BE}" presName="arrowDiagram" presStyleCnt="0">
        <dgm:presLayoutVars>
          <dgm:chMax val="5"/>
          <dgm:dir/>
          <dgm:resizeHandles val="exact"/>
        </dgm:presLayoutVars>
      </dgm:prSet>
      <dgm:spPr/>
    </dgm:pt>
    <dgm:pt modelId="{BA4216B7-43C5-489B-9D1A-D447DF043BD7}" type="pres">
      <dgm:prSet presAssocID="{4101C9DB-0557-4FAA-B260-94346C91E3BE}" presName="arrow" presStyleLbl="bgShp" presStyleIdx="0" presStyleCnt="1" custScaleX="153475" custLinFactNeighborX="1313" custLinFactNeighborY="22649"/>
      <dgm:spPr/>
    </dgm:pt>
    <dgm:pt modelId="{6FE42EC7-2814-4C47-90A2-72C507A77A8A}" type="pres">
      <dgm:prSet presAssocID="{4101C9DB-0557-4FAA-B260-94346C91E3BE}" presName="arrowDiagram2" presStyleCnt="0"/>
      <dgm:spPr/>
    </dgm:pt>
    <dgm:pt modelId="{B4764020-79B3-4EC3-9150-8C9851EAA1A0}" type="pres">
      <dgm:prSet presAssocID="{B851B13C-C946-4328-8922-CF6AA554A84C}" presName="bullet2a" presStyleLbl="node1" presStyleIdx="0" presStyleCnt="2" custLinFactX="451460" custLinFactY="-169930" custLinFactNeighborX="500000" custLinFactNeighborY="-200000"/>
      <dgm:spPr/>
    </dgm:pt>
    <dgm:pt modelId="{CDF6F77F-A575-4506-A91B-EF9436866CB1}" type="pres">
      <dgm:prSet presAssocID="{B851B13C-C946-4328-8922-CF6AA554A84C}" presName="textBox2a" presStyleLbl="revTx" presStyleIdx="0" presStyleCnt="2" custLinFactNeighborX="87880" custLinFactNeighborY="-19253">
        <dgm:presLayoutVars>
          <dgm:bulletEnabled val="1"/>
        </dgm:presLayoutVars>
      </dgm:prSet>
      <dgm:spPr/>
    </dgm:pt>
    <dgm:pt modelId="{6354AE67-91E9-4B42-ACB9-C7BC1EBC5705}" type="pres">
      <dgm:prSet presAssocID="{7D8EA1E0-620D-45A5-BFED-E1FDC4F21A54}" presName="bullet2b" presStyleLbl="node1" presStyleIdx="1" presStyleCnt="2" custLinFactX="313441" custLinFactY="-10614" custLinFactNeighborX="400000" custLinFactNeighborY="-100000"/>
      <dgm:spPr/>
    </dgm:pt>
    <dgm:pt modelId="{92FA9E70-AF70-401F-85C8-2C10AEFD021B}" type="pres">
      <dgm:prSet presAssocID="{7D8EA1E0-620D-45A5-BFED-E1FDC4F21A54}" presName="textBox2b" presStyleLbl="revTx" presStyleIdx="1" presStyleCnt="2" custLinFactX="31860" custLinFactNeighborX="100000" custLinFactNeighborY="5364">
        <dgm:presLayoutVars>
          <dgm:bulletEnabled val="1"/>
        </dgm:presLayoutVars>
      </dgm:prSet>
      <dgm:spPr/>
    </dgm:pt>
  </dgm:ptLst>
  <dgm:cxnLst>
    <dgm:cxn modelId="{65AF3019-FCD3-4D50-9F97-C494E30CE744}" srcId="{4101C9DB-0557-4FAA-B260-94346C91E3BE}" destId="{B851B13C-C946-4328-8922-CF6AA554A84C}" srcOrd="0" destOrd="0" parTransId="{CBB0270A-AE2C-4CD6-A36B-F518A357C071}" sibTransId="{5E8BD247-AA0B-4ED5-AFB9-745A9FD9D02E}"/>
    <dgm:cxn modelId="{9E1E8C19-32CB-4B85-918C-04CE6D4494C7}" type="presOf" srcId="{7D8EA1E0-620D-45A5-BFED-E1FDC4F21A54}" destId="{92FA9E70-AF70-401F-85C8-2C10AEFD021B}" srcOrd="0" destOrd="0" presId="urn:microsoft.com/office/officeart/2005/8/layout/arrow2"/>
    <dgm:cxn modelId="{0D3F2E61-5CA4-4038-9C84-CD53F9FDE898}" srcId="{4101C9DB-0557-4FAA-B260-94346C91E3BE}" destId="{7D8EA1E0-620D-45A5-BFED-E1FDC4F21A54}" srcOrd="1" destOrd="0" parTransId="{92C61693-7773-4E3D-9A23-0A2801444B6C}" sibTransId="{EFF2A3FE-A216-4702-9338-D18755CCCDE6}"/>
    <dgm:cxn modelId="{85432C59-F09F-40D7-9813-840D5A01F4CB}" type="presOf" srcId="{4101C9DB-0557-4FAA-B260-94346C91E3BE}" destId="{EB22E1E8-F771-4735-8787-3D4A27A56F1A}" srcOrd="0" destOrd="0" presId="urn:microsoft.com/office/officeart/2005/8/layout/arrow2"/>
    <dgm:cxn modelId="{1768E7E6-7959-49DB-AAB6-1C4D5EC7B781}" type="presOf" srcId="{B851B13C-C946-4328-8922-CF6AA554A84C}" destId="{CDF6F77F-A575-4506-A91B-EF9436866CB1}" srcOrd="0" destOrd="0" presId="urn:microsoft.com/office/officeart/2005/8/layout/arrow2"/>
    <dgm:cxn modelId="{20AC51E2-2380-44CD-8DF3-93322DC28F6E}" type="presParOf" srcId="{EB22E1E8-F771-4735-8787-3D4A27A56F1A}" destId="{BA4216B7-43C5-489B-9D1A-D447DF043BD7}" srcOrd="0" destOrd="0" presId="urn:microsoft.com/office/officeart/2005/8/layout/arrow2"/>
    <dgm:cxn modelId="{525BE67B-D654-4B42-ABA3-59A52441A4D1}" type="presParOf" srcId="{EB22E1E8-F771-4735-8787-3D4A27A56F1A}" destId="{6FE42EC7-2814-4C47-90A2-72C507A77A8A}" srcOrd="1" destOrd="0" presId="urn:microsoft.com/office/officeart/2005/8/layout/arrow2"/>
    <dgm:cxn modelId="{A0AC37E9-1FBA-4F3B-B6BF-54999C2B5CEC}" type="presParOf" srcId="{6FE42EC7-2814-4C47-90A2-72C507A77A8A}" destId="{B4764020-79B3-4EC3-9150-8C9851EAA1A0}" srcOrd="0" destOrd="0" presId="urn:microsoft.com/office/officeart/2005/8/layout/arrow2"/>
    <dgm:cxn modelId="{7F6AB4E7-8800-4A81-BAA3-E8BA66E978D3}" type="presParOf" srcId="{6FE42EC7-2814-4C47-90A2-72C507A77A8A}" destId="{CDF6F77F-A575-4506-A91B-EF9436866CB1}" srcOrd="1" destOrd="0" presId="urn:microsoft.com/office/officeart/2005/8/layout/arrow2"/>
    <dgm:cxn modelId="{7844B472-8709-4243-8D7D-AEA26A709686}" type="presParOf" srcId="{6FE42EC7-2814-4C47-90A2-72C507A77A8A}" destId="{6354AE67-91E9-4B42-ACB9-C7BC1EBC5705}" srcOrd="2" destOrd="0" presId="urn:microsoft.com/office/officeart/2005/8/layout/arrow2"/>
    <dgm:cxn modelId="{7BF59B18-AA3F-4DF7-AF40-E485F905E77E}" type="presParOf" srcId="{6FE42EC7-2814-4C47-90A2-72C507A77A8A}" destId="{92FA9E70-AF70-401F-85C8-2C10AEFD021B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216B7-43C5-489B-9D1A-D447DF043BD7}">
      <dsp:nvSpPr>
        <dsp:cNvPr id="0" name=""/>
        <dsp:cNvSpPr/>
      </dsp:nvSpPr>
      <dsp:spPr>
        <a:xfrm>
          <a:off x="648007" y="0"/>
          <a:ext cx="9050970" cy="368584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764020-79B3-4EC3-9150-8C9851EAA1A0}">
      <dsp:nvSpPr>
        <dsp:cNvPr id="0" name=""/>
        <dsp:cNvSpPr/>
      </dsp:nvSpPr>
      <dsp:spPr>
        <a:xfrm>
          <a:off x="5482402" y="1245224"/>
          <a:ext cx="206407" cy="206407"/>
        </a:xfrm>
        <a:prstGeom prst="ellips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6F77F-A575-4506-A91B-EF9436866CB1}">
      <dsp:nvSpPr>
        <dsp:cNvPr id="0" name=""/>
        <dsp:cNvSpPr/>
      </dsp:nvSpPr>
      <dsp:spPr>
        <a:xfrm>
          <a:off x="5306065" y="1808976"/>
          <a:ext cx="1916641" cy="1573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371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it-IT" sz="1800" b="1" i="1" u="none" strike="noStrike" kern="1200" cap="none" spc="0" normalizeH="0" baseline="0" noProof="0" dirty="0">
              <a:ln/>
              <a:effectLst/>
              <a:uLnTx/>
              <a:uFillTx/>
              <a:latin typeface="Calibri" panose="020F0502020204030204"/>
              <a:ea typeface="+mn-ea"/>
              <a:cs typeface="+mn-cs"/>
            </a:rPr>
            <a:t>Medio Termine </a:t>
          </a:r>
          <a:r>
            <a:rPr kumimoji="0" lang="it-IT" sz="1800" b="0" i="0" u="none" strike="noStrike" kern="1200" cap="none" spc="0" normalizeH="0" baseline="0" noProof="0" dirty="0">
              <a:ln/>
              <a:effectLst/>
              <a:uLnTx/>
              <a:uFillTx/>
              <a:latin typeface="Calibri" panose="020F0502020204030204"/>
              <a:ea typeface="+mn-ea"/>
              <a:cs typeface="+mn-cs"/>
            </a:rPr>
            <a:t>(Mesi)</a:t>
          </a:r>
          <a:endParaRPr lang="it-IT" sz="1800" kern="1200" dirty="0"/>
        </a:p>
      </dsp:txBody>
      <dsp:txXfrm>
        <a:off x="5306065" y="1808976"/>
        <a:ext cx="1916641" cy="1573857"/>
      </dsp:txXfrm>
    </dsp:sp>
    <dsp:sp modelId="{6354AE67-91E9-4B42-ACB9-C7BC1EBC5705}">
      <dsp:nvSpPr>
        <dsp:cNvPr id="0" name=""/>
        <dsp:cNvSpPr/>
      </dsp:nvSpPr>
      <dsp:spPr>
        <a:xfrm>
          <a:off x="7944866" y="677497"/>
          <a:ext cx="353841" cy="353841"/>
        </a:xfrm>
        <a:prstGeom prst="ellipse">
          <a:avLst/>
        </a:prstGeom>
        <a:solidFill>
          <a:schemeClr val="accent6">
            <a:shade val="80000"/>
            <a:hueOff val="-21476"/>
            <a:satOff val="316"/>
            <a:lumOff val="2102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FA9E70-AF70-401F-85C8-2C10AEFD021B}">
      <dsp:nvSpPr>
        <dsp:cNvPr id="0" name=""/>
        <dsp:cNvSpPr/>
      </dsp:nvSpPr>
      <dsp:spPr>
        <a:xfrm>
          <a:off x="8124619" y="1245816"/>
          <a:ext cx="1916641" cy="2440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493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it-IT" sz="1800" b="1" i="1" u="none" strike="noStrike" kern="1200" cap="none" spc="0" normalizeH="0" baseline="0" noProof="0" dirty="0">
              <a:ln/>
              <a:effectLst/>
              <a:uLnTx/>
              <a:uFillTx/>
              <a:latin typeface="Calibri" panose="020F0502020204030204"/>
              <a:ea typeface="+mn-ea"/>
              <a:cs typeface="+mn-cs"/>
            </a:rPr>
            <a:t>Lungo Termine </a:t>
          </a:r>
          <a:r>
            <a:rPr kumimoji="0" lang="it-IT" sz="1800" b="0" i="0" u="none" strike="noStrike" kern="1200" cap="none" spc="0" normalizeH="0" baseline="0" noProof="0" dirty="0">
              <a:ln/>
              <a:effectLst/>
              <a:uLnTx/>
              <a:uFillTx/>
              <a:latin typeface="Calibri" panose="020F0502020204030204"/>
              <a:ea typeface="+mn-ea"/>
              <a:cs typeface="+mn-cs"/>
            </a:rPr>
            <a:t>(Anni)</a:t>
          </a:r>
          <a:endParaRPr lang="it-IT" sz="1800" kern="1200" dirty="0"/>
        </a:p>
      </dsp:txBody>
      <dsp:txXfrm>
        <a:off x="8124619" y="1245816"/>
        <a:ext cx="1916641" cy="2440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11/06/2025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11/06/2025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1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203990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F1718F-A991-CBBF-29BF-5BDEB03EF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F77D889-226D-D1BB-C22C-8E2F8C28CF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90157FC-9A91-526F-E06F-53D1FB266D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6">
              <a:defRPr/>
            </a:pPr>
            <a:endParaRPr lang="it-IT" sz="9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2E8EE06-B1B8-7987-95DC-AF52C4E2B4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C0202-75E2-4B29-94CD-ED5146A0037A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7536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C0202-75E2-4B29-94CD-ED5146A0037A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3709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12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909420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13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932556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1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C0202-75E2-4B29-94CD-ED5146A0037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707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it-IT" sz="1100" dirty="0">
              <a:latin typeface="+mn-lt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C0202-75E2-4B29-94CD-ED5146A0037A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8822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C0202-75E2-4B29-94CD-ED5146A0037A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0955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1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C0202-75E2-4B29-94CD-ED5146A0037A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0058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C0202-75E2-4B29-94CD-ED5146A0037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0951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9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C0202-75E2-4B29-94CD-ED5146A0037A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6859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9101D-E18B-47D8-B42B-B4F025671F09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4628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82213">
              <a:defRPr/>
            </a:pPr>
            <a:fld id="{97DB5331-5D01-451D-AA54-8C9B21A04943}" type="slidenum">
              <a:rPr lang="it-IT">
                <a:solidFill>
                  <a:prstClr val="black"/>
                </a:solidFill>
                <a:latin typeface="Calibri" panose="020F0502020204030204"/>
              </a:rPr>
              <a:pPr defTabSz="882213">
                <a:defRPr/>
              </a:pPr>
              <a:t>9</a:t>
            </a:fld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11320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11/06/2025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11/06/2025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11/06/2025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11/06/2025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11/06/2025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11/06/2025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11/06/2025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11/06/2025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11/06/2025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11/06/2025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11/06/2025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85880" y="0"/>
            <a:ext cx="153926" cy="6858000"/>
          </a:xfrm>
          <a:prstGeom prst="rect">
            <a:avLst/>
          </a:prstGeom>
          <a:solidFill>
            <a:srgbClr val="E297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11/06/2025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943BFE5-B413-C390-251D-B84D79D0CF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0"/>
          <a:stretch/>
        </p:blipFill>
        <p:spPr>
          <a:xfrm>
            <a:off x="-290079" y="3841"/>
            <a:ext cx="5287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11/06/2025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35DFA5-B9E7-4B4A-B75C-696EAEBB6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888EA04-D831-4551-93F3-E444B39F1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15830B-35C5-4F3D-8E44-388C08017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A6AD-13C1-42AA-A505-BDC649F96EAF}" type="datetimeFigureOut">
              <a:rPr lang="it-IT" smtClean="0"/>
              <a:t>11/06/2025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815163-ED01-4AC7-A7DD-82EDF6F3D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CC3A6F-8B3A-4C28-A080-C741906A2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3617-ECF0-4907-B969-8D38476F55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284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11/06/2025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11/06/2025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stazione della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11/06/2025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11/06/2025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11/06/2025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11/06/2025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11/06/2025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  <p:sldLayoutId id="2147483741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0251" y="334574"/>
            <a:ext cx="4526280" cy="3227514"/>
          </a:xfrm>
        </p:spPr>
        <p:txBody>
          <a:bodyPr>
            <a:noAutofit/>
          </a:bodyPr>
          <a:lstStyle/>
          <a:p>
            <a:r>
              <a:rPr lang="it-IT" sz="4800" dirty="0"/>
              <a:t>Gli effetti del microbiota intestinale</a:t>
            </a:r>
            <a:br>
              <a:rPr lang="it-IT" sz="4800" dirty="0"/>
            </a:br>
            <a:r>
              <a:rPr lang="it-IT" sz="4800" dirty="0"/>
              <a:t>negli interventi malassorbitivi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0251" y="4362861"/>
            <a:ext cx="5184444" cy="127965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it-IT" b="1" dirty="0">
                <a:solidFill>
                  <a:srgbClr val="E98B0D"/>
                </a:solidFill>
              </a:rPr>
              <a:t>Dr. Francesco RUSSO</a:t>
            </a:r>
          </a:p>
          <a:p>
            <a:pPr>
              <a:spcBef>
                <a:spcPts val="0"/>
              </a:spcBef>
            </a:pPr>
            <a:r>
              <a:rPr lang="it-IT" sz="1800" b="1" dirty="0">
                <a:solidFill>
                  <a:srgbClr val="E98B0D"/>
                </a:solidFill>
              </a:rPr>
              <a:t>UOS Disturbi Funzionali</a:t>
            </a:r>
          </a:p>
          <a:p>
            <a:pPr>
              <a:spcBef>
                <a:spcPts val="0"/>
              </a:spcBef>
            </a:pPr>
            <a:r>
              <a:rPr lang="it-IT" sz="1800" b="1" dirty="0">
                <a:solidFill>
                  <a:srgbClr val="E98B0D"/>
                </a:solidFill>
              </a:rPr>
              <a:t>Laboratorio di Ricerca </a:t>
            </a:r>
          </a:p>
          <a:p>
            <a:pPr>
              <a:spcBef>
                <a:spcPts val="0"/>
              </a:spcBef>
            </a:pPr>
            <a:r>
              <a:rPr lang="it-IT" sz="1800" b="1" dirty="0">
                <a:solidFill>
                  <a:srgbClr val="E98B0D"/>
                </a:solidFill>
              </a:rPr>
              <a:t>Disturbi Funzionali e Glutine Correlati</a:t>
            </a:r>
          </a:p>
          <a:p>
            <a:pPr>
              <a:spcBef>
                <a:spcPts val="0"/>
              </a:spcBef>
            </a:pPr>
            <a:r>
              <a:rPr lang="it-IT" sz="1800" b="1" dirty="0">
                <a:solidFill>
                  <a:srgbClr val="E98B0D"/>
                </a:solidFill>
              </a:rPr>
              <a:t>IRCCS Saverio de Bellis</a:t>
            </a:r>
          </a:p>
        </p:txBody>
      </p:sp>
      <p:pic>
        <p:nvPicPr>
          <p:cNvPr id="5" name="Picture 2" descr="IRCCS Ospedale San Raffaele - Alleanza contro il cancro">
            <a:extLst>
              <a:ext uri="{FF2B5EF4-FFF2-40B4-BE49-F238E27FC236}">
                <a16:creationId xmlns:a16="http://schemas.microsoft.com/office/drawing/2014/main" id="{7658C559-70C6-4A21-B231-B6486AB02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313" y="6099697"/>
            <a:ext cx="1526559" cy="720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3260019-5D69-A64A-4317-106D0800D6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564" y="3565902"/>
            <a:ext cx="1373728" cy="67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6FF63-8FE4-0D79-F253-816B23C35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tangolo con angoli arrotondati 57">
            <a:extLst>
              <a:ext uri="{FF2B5EF4-FFF2-40B4-BE49-F238E27FC236}">
                <a16:creationId xmlns:a16="http://schemas.microsoft.com/office/drawing/2014/main" id="{3E62B623-7344-CC2F-B161-B5AD092BD965}"/>
              </a:ext>
            </a:extLst>
          </p:cNvPr>
          <p:cNvSpPr/>
          <p:nvPr/>
        </p:nvSpPr>
        <p:spPr>
          <a:xfrm>
            <a:off x="834799" y="5660718"/>
            <a:ext cx="4624855" cy="703087"/>
          </a:xfrm>
          <a:prstGeom prst="roundRect">
            <a:avLst/>
          </a:prstGeom>
          <a:solidFill>
            <a:srgbClr val="DCDAA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0" name="Rettangolo con angoli arrotondati 49">
            <a:extLst>
              <a:ext uri="{FF2B5EF4-FFF2-40B4-BE49-F238E27FC236}">
                <a16:creationId xmlns:a16="http://schemas.microsoft.com/office/drawing/2014/main" id="{57724E85-A628-A74A-264A-BD505F42E339}"/>
              </a:ext>
            </a:extLst>
          </p:cNvPr>
          <p:cNvSpPr/>
          <p:nvPr/>
        </p:nvSpPr>
        <p:spPr>
          <a:xfrm>
            <a:off x="839665" y="4050129"/>
            <a:ext cx="4624855" cy="703087"/>
          </a:xfrm>
          <a:prstGeom prst="roundRect">
            <a:avLst/>
          </a:prstGeom>
          <a:solidFill>
            <a:srgbClr val="DCDAA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471A687-DB62-64B0-1070-04C87AE5F71E}"/>
              </a:ext>
            </a:extLst>
          </p:cNvPr>
          <p:cNvSpPr txBox="1"/>
          <p:nvPr/>
        </p:nvSpPr>
        <p:spPr>
          <a:xfrm>
            <a:off x="963088" y="4217006"/>
            <a:ext cx="436827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 sz="1200"/>
            </a:pPr>
            <a:r>
              <a:rPr lang="it-IT" sz="1800" b="1" dirty="0">
                <a:solidFill>
                  <a:schemeClr val="tx1"/>
                </a:solidFill>
              </a:rPr>
              <a:t>Modulazione del sistema dopaminergico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2689E19-10DE-37D8-0767-DA2C0C685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957" y="164968"/>
            <a:ext cx="5807761" cy="948523"/>
          </a:xfrm>
        </p:spPr>
        <p:txBody>
          <a:bodyPr/>
          <a:lstStyle/>
          <a:p>
            <a:r>
              <a:rPr lang="en-US" sz="4000" dirty="0" err="1"/>
              <a:t>Implicazioni</a:t>
            </a:r>
            <a:r>
              <a:rPr lang="en-US" sz="4000" dirty="0"/>
              <a:t> </a:t>
            </a:r>
            <a:r>
              <a:rPr lang="en-US" sz="4000" dirty="0" err="1"/>
              <a:t>Cliniche</a:t>
            </a:r>
            <a:endParaRPr lang="it-IT" sz="4000" dirty="0"/>
          </a:p>
        </p:txBody>
      </p:sp>
      <p:pic>
        <p:nvPicPr>
          <p:cNvPr id="3074" name="Picture 2" descr="The Metabolic Benefits of Bariatric Surgery: Beyond Weight Loss –  Vita4life! Inc.">
            <a:extLst>
              <a:ext uri="{FF2B5EF4-FFF2-40B4-BE49-F238E27FC236}">
                <a16:creationId xmlns:a16="http://schemas.microsoft.com/office/drawing/2014/main" id="{FA1A79A0-13A6-C748-3924-F24180118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399" y="164968"/>
            <a:ext cx="2519042" cy="167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126289D-F5FE-BABA-62DA-B5E0A16697AF}"/>
              </a:ext>
            </a:extLst>
          </p:cNvPr>
          <p:cNvSpPr txBox="1"/>
          <p:nvPr/>
        </p:nvSpPr>
        <p:spPr>
          <a:xfrm>
            <a:off x="1182148" y="1210960"/>
            <a:ext cx="52075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 err="1"/>
              <a:t>Perché</a:t>
            </a:r>
            <a:r>
              <a:rPr lang="en-US" sz="2000" b="1" i="1" dirty="0"/>
              <a:t> </a:t>
            </a:r>
            <a:r>
              <a:rPr lang="en-US" sz="2000" b="1" i="1" dirty="0" err="1"/>
              <a:t>questo</a:t>
            </a:r>
            <a:r>
              <a:rPr lang="en-US" sz="2000" b="1" i="1" dirty="0"/>
              <a:t> è </a:t>
            </a:r>
            <a:r>
              <a:rPr lang="en-US" sz="2000" b="1" i="1" dirty="0" err="1"/>
              <a:t>importante</a:t>
            </a:r>
            <a:r>
              <a:rPr lang="en-US" sz="2000" b="1" i="1" dirty="0"/>
              <a:t>?</a:t>
            </a:r>
            <a:endParaRPr lang="it-IT" sz="2000" b="1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DE8506B-698A-5401-1B83-6E653FE228BA}"/>
              </a:ext>
            </a:extLst>
          </p:cNvPr>
          <p:cNvSpPr txBox="1"/>
          <p:nvPr/>
        </p:nvSpPr>
        <p:spPr>
          <a:xfrm>
            <a:off x="66949" y="6482143"/>
            <a:ext cx="680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11/14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849FA4E-3DC6-0571-DD5E-DD89B38A8065}"/>
              </a:ext>
            </a:extLst>
          </p:cNvPr>
          <p:cNvSpPr txBox="1"/>
          <p:nvPr/>
        </p:nvSpPr>
        <p:spPr>
          <a:xfrm>
            <a:off x="871082" y="1789552"/>
            <a:ext cx="432318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Modifiche indotte dalla interazione microbiota/barriera intestinale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2CD5B06-42CB-F434-D53D-32A8F19FFAA8}"/>
              </a:ext>
            </a:extLst>
          </p:cNvPr>
          <p:cNvSpPr txBox="1"/>
          <p:nvPr/>
        </p:nvSpPr>
        <p:spPr>
          <a:xfrm>
            <a:off x="7686997" y="1979923"/>
            <a:ext cx="21293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Implicazioni Cliniche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77BB35E-36D3-617A-F127-494C9DB5A221}"/>
              </a:ext>
            </a:extLst>
          </p:cNvPr>
          <p:cNvSpPr txBox="1"/>
          <p:nvPr/>
        </p:nvSpPr>
        <p:spPr>
          <a:xfrm>
            <a:off x="1173166" y="5827595"/>
            <a:ext cx="3948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200"/>
            </a:pPr>
            <a:r>
              <a:rPr lang="it-IT" sz="1800" b="1" dirty="0">
                <a:sym typeface="Symbol" panose="05050102010706020507" pitchFamily="18" charset="2"/>
              </a:rPr>
              <a:t></a:t>
            </a:r>
            <a:r>
              <a:rPr lang="it-IT" sz="1800" b="1" dirty="0"/>
              <a:t> GLP-1, PYY, CCK ↓ Grelina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603D1084-A23F-5169-848D-08AA276FA247}"/>
              </a:ext>
            </a:extLst>
          </p:cNvPr>
          <p:cNvSpPr txBox="1"/>
          <p:nvPr/>
        </p:nvSpPr>
        <p:spPr>
          <a:xfrm>
            <a:off x="159517" y="5094271"/>
            <a:ext cx="60766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01237057-CE29-1490-AE63-864EE8F34F5A}"/>
              </a:ext>
            </a:extLst>
          </p:cNvPr>
          <p:cNvSpPr txBox="1"/>
          <p:nvPr/>
        </p:nvSpPr>
        <p:spPr>
          <a:xfrm>
            <a:off x="159518" y="5888165"/>
            <a:ext cx="60124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it-IT" dirty="0"/>
          </a:p>
        </p:txBody>
      </p:sp>
      <p:pic>
        <p:nvPicPr>
          <p:cNvPr id="64" name="Immagine 63">
            <a:extLst>
              <a:ext uri="{FF2B5EF4-FFF2-40B4-BE49-F238E27FC236}">
                <a16:creationId xmlns:a16="http://schemas.microsoft.com/office/drawing/2014/main" id="{CAA8F188-10B8-B832-ABBE-BCD0604CFE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992" y="6231310"/>
            <a:ext cx="986059" cy="487778"/>
          </a:xfrm>
          <a:prstGeom prst="rect">
            <a:avLst/>
          </a:prstGeom>
        </p:spPr>
      </p:pic>
      <p:sp>
        <p:nvSpPr>
          <p:cNvPr id="40" name="Rettangolo con angoli arrotondati 39">
            <a:extLst>
              <a:ext uri="{FF2B5EF4-FFF2-40B4-BE49-F238E27FC236}">
                <a16:creationId xmlns:a16="http://schemas.microsoft.com/office/drawing/2014/main" id="{F9DCDA04-A0A0-62A2-545E-C1CCC26B0AEF}"/>
              </a:ext>
            </a:extLst>
          </p:cNvPr>
          <p:cNvSpPr/>
          <p:nvPr/>
        </p:nvSpPr>
        <p:spPr>
          <a:xfrm>
            <a:off x="834799" y="4863122"/>
            <a:ext cx="4624855" cy="703087"/>
          </a:xfrm>
          <a:prstGeom prst="roundRect">
            <a:avLst/>
          </a:prstGeom>
          <a:solidFill>
            <a:srgbClr val="DCDAA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18CF767E-6C9E-D1D5-AD7A-444DAF951488}"/>
              </a:ext>
            </a:extLst>
          </p:cNvPr>
          <p:cNvSpPr txBox="1"/>
          <p:nvPr/>
        </p:nvSpPr>
        <p:spPr>
          <a:xfrm>
            <a:off x="763032" y="5029999"/>
            <a:ext cx="47683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dirty="0"/>
              <a:t>Effetti sul circuito della ricompensa alimentare</a:t>
            </a:r>
            <a:endParaRPr lang="it-IT" b="1" dirty="0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D5334485-1175-C18C-6592-A09B4AA60AAA}"/>
              </a:ext>
            </a:extLst>
          </p:cNvPr>
          <p:cNvSpPr/>
          <p:nvPr/>
        </p:nvSpPr>
        <p:spPr>
          <a:xfrm>
            <a:off x="839665" y="3269462"/>
            <a:ext cx="4624855" cy="703087"/>
          </a:xfrm>
          <a:prstGeom prst="roundRect">
            <a:avLst/>
          </a:prstGeom>
          <a:solidFill>
            <a:srgbClr val="DCDAA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C83604D3-7956-5058-9149-DA53C8BFCB28}"/>
              </a:ext>
            </a:extLst>
          </p:cNvPr>
          <p:cNvSpPr/>
          <p:nvPr/>
        </p:nvSpPr>
        <p:spPr>
          <a:xfrm>
            <a:off x="839665" y="2456327"/>
            <a:ext cx="4624855" cy="703087"/>
          </a:xfrm>
          <a:prstGeom prst="roundRect">
            <a:avLst/>
          </a:prstGeom>
          <a:solidFill>
            <a:srgbClr val="DCDAA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04501B4-457B-FEA2-FAEE-3C574AF28865}"/>
              </a:ext>
            </a:extLst>
          </p:cNvPr>
          <p:cNvSpPr txBox="1"/>
          <p:nvPr/>
        </p:nvSpPr>
        <p:spPr>
          <a:xfrm>
            <a:off x="940587" y="2602886"/>
            <a:ext cx="4423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200"/>
            </a:pPr>
            <a:r>
              <a:rPr lang="it-IT" sz="1800" b="1" dirty="0"/>
              <a:t>Produzione di SCFA e acidi biliari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0DDCDFC-5EBA-F0C5-0514-2228A474AFF2}"/>
              </a:ext>
            </a:extLst>
          </p:cNvPr>
          <p:cNvSpPr txBox="1"/>
          <p:nvPr/>
        </p:nvSpPr>
        <p:spPr>
          <a:xfrm>
            <a:off x="1188869" y="3427636"/>
            <a:ext cx="3926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200"/>
            </a:pPr>
            <a:r>
              <a:rPr lang="it-IT" sz="1800" b="1" dirty="0"/>
              <a:t>Riduzione Infiammazione sistemica</a:t>
            </a: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806CD5E2-7F15-091E-C9E1-9BDFB4CC534A}"/>
              </a:ext>
            </a:extLst>
          </p:cNvPr>
          <p:cNvSpPr/>
          <p:nvPr/>
        </p:nvSpPr>
        <p:spPr>
          <a:xfrm>
            <a:off x="6514137" y="2456327"/>
            <a:ext cx="4624855" cy="70308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noFill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EFA8004-0BFD-604C-3656-E9CAD8189739}"/>
              </a:ext>
            </a:extLst>
          </p:cNvPr>
          <p:cNvSpPr txBox="1"/>
          <p:nvPr/>
        </p:nvSpPr>
        <p:spPr>
          <a:xfrm>
            <a:off x="6758504" y="2484705"/>
            <a:ext cx="4081802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it-IT" b="1" dirty="0"/>
              <a:t>Migliore metabolismo e spesa energetica </a:t>
            </a:r>
          </a:p>
          <a:p>
            <a:pPr algn="ctr"/>
            <a:r>
              <a:rPr lang="it-IT" b="1" dirty="0"/>
              <a:t>Regolazione </a:t>
            </a:r>
            <a:r>
              <a:rPr lang="it-IT" sz="1800" b="1" dirty="0"/>
              <a:t>del peso corporeo</a:t>
            </a:r>
            <a:endParaRPr lang="it-IT" b="1" dirty="0"/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DBD03908-5F55-31CC-C443-41EF9210D7E1}"/>
              </a:ext>
            </a:extLst>
          </p:cNvPr>
          <p:cNvCxnSpPr>
            <a:cxnSpLocks/>
          </p:cNvCxnSpPr>
          <p:nvPr/>
        </p:nvCxnSpPr>
        <p:spPr>
          <a:xfrm>
            <a:off x="10774503" y="2695544"/>
            <a:ext cx="33497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995A1E30-4A4C-AC95-B8E6-F01AF1F12760}"/>
              </a:ext>
            </a:extLst>
          </p:cNvPr>
          <p:cNvSpPr/>
          <p:nvPr/>
        </p:nvSpPr>
        <p:spPr>
          <a:xfrm>
            <a:off x="6514137" y="3267974"/>
            <a:ext cx="4624855" cy="70308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noFill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63F20A2E-54E4-5BF2-F0A5-A81B8C047395}"/>
              </a:ext>
            </a:extLst>
          </p:cNvPr>
          <p:cNvSpPr txBox="1"/>
          <p:nvPr/>
        </p:nvSpPr>
        <p:spPr>
          <a:xfrm>
            <a:off x="6777904" y="3296352"/>
            <a:ext cx="4097320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1200"/>
            </a:pPr>
            <a:r>
              <a:rPr lang="it-IT" sz="1800" b="1" dirty="0"/>
              <a:t>Miglioramento del profilo metabolico</a:t>
            </a:r>
          </a:p>
          <a:p>
            <a:pPr algn="ctr">
              <a:defRPr sz="1200"/>
            </a:pPr>
            <a:r>
              <a:rPr lang="it-IT" sz="1800" b="1" dirty="0"/>
              <a:t>(</a:t>
            </a:r>
            <a:r>
              <a:rPr lang="it-IT" sz="1800" b="1" dirty="0" err="1"/>
              <a:t>insulino</a:t>
            </a:r>
            <a:r>
              <a:rPr lang="it-IT" sz="1800" b="1" dirty="0"/>
              <a:t>-sensibilità, profilo lipidico)</a:t>
            </a:r>
          </a:p>
        </p:txBody>
      </p:sp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E4BBA4F0-0B5E-8655-AF99-8BC4A0775E96}"/>
              </a:ext>
            </a:extLst>
          </p:cNvPr>
          <p:cNvSpPr/>
          <p:nvPr/>
        </p:nvSpPr>
        <p:spPr>
          <a:xfrm>
            <a:off x="6514137" y="4054286"/>
            <a:ext cx="4624855" cy="70308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noFill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46FC7197-1388-E216-FD88-4361A022DD0D}"/>
              </a:ext>
            </a:extLst>
          </p:cNvPr>
          <p:cNvSpPr txBox="1"/>
          <p:nvPr/>
        </p:nvSpPr>
        <p:spPr>
          <a:xfrm>
            <a:off x="6695623" y="4082664"/>
            <a:ext cx="4261882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it-IT" b="1" dirty="0"/>
              <a:t>Diminuita alimentazione edonistica  </a:t>
            </a:r>
          </a:p>
          <a:p>
            <a:pPr algn="ctr"/>
            <a:r>
              <a:rPr lang="it-IT" sz="1800" b="1" dirty="0"/>
              <a:t>Controllo del comportamento alimentare</a:t>
            </a:r>
            <a:endParaRPr lang="it-IT" b="1" dirty="0"/>
          </a:p>
        </p:txBody>
      </p: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1B230053-E6A2-D167-4EDB-B2319059FBA0}"/>
              </a:ext>
            </a:extLst>
          </p:cNvPr>
          <p:cNvCxnSpPr>
            <a:cxnSpLocks/>
          </p:cNvCxnSpPr>
          <p:nvPr/>
        </p:nvCxnSpPr>
        <p:spPr>
          <a:xfrm>
            <a:off x="10561208" y="4277095"/>
            <a:ext cx="33497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ttangolo con angoli arrotondati 32">
            <a:extLst>
              <a:ext uri="{FF2B5EF4-FFF2-40B4-BE49-F238E27FC236}">
                <a16:creationId xmlns:a16="http://schemas.microsoft.com/office/drawing/2014/main" id="{15F8C64B-F106-AF20-95B2-B5C57DAFB90F}"/>
              </a:ext>
            </a:extLst>
          </p:cNvPr>
          <p:cNvSpPr/>
          <p:nvPr/>
        </p:nvSpPr>
        <p:spPr>
          <a:xfrm>
            <a:off x="6514137" y="4841810"/>
            <a:ext cx="4624855" cy="70308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noFill/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D53F9FC3-3699-9937-B3FA-A27044E9284B}"/>
              </a:ext>
            </a:extLst>
          </p:cNvPr>
          <p:cNvSpPr txBox="1"/>
          <p:nvPr/>
        </p:nvSpPr>
        <p:spPr>
          <a:xfrm>
            <a:off x="6900254" y="4870188"/>
            <a:ext cx="3852621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it-IT" sz="1800" b="1" dirty="0"/>
              <a:t>Sostenibilità a lungo termine</a:t>
            </a:r>
          </a:p>
          <a:p>
            <a:pPr algn="ctr"/>
            <a:r>
              <a:rPr lang="it-IT" sz="1800" b="1" dirty="0"/>
              <a:t>del cambiamento comportamentale</a:t>
            </a:r>
            <a:endParaRPr lang="it-IT" b="1" dirty="0"/>
          </a:p>
        </p:txBody>
      </p:sp>
      <p:sp>
        <p:nvSpPr>
          <p:cNvPr id="35" name="Rettangolo con angoli arrotondati 34">
            <a:extLst>
              <a:ext uri="{FF2B5EF4-FFF2-40B4-BE49-F238E27FC236}">
                <a16:creationId xmlns:a16="http://schemas.microsoft.com/office/drawing/2014/main" id="{CB7B4FEB-E74C-CA4A-AD74-35B4C5CF98B5}"/>
              </a:ext>
            </a:extLst>
          </p:cNvPr>
          <p:cNvSpPr/>
          <p:nvPr/>
        </p:nvSpPr>
        <p:spPr>
          <a:xfrm>
            <a:off x="6514137" y="5643466"/>
            <a:ext cx="4624855" cy="70308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noFill/>
            </a:endParaRP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C50AA9C7-3D21-8D22-BB39-4005282C5D37}"/>
              </a:ext>
            </a:extLst>
          </p:cNvPr>
          <p:cNvSpPr txBox="1"/>
          <p:nvPr/>
        </p:nvSpPr>
        <p:spPr>
          <a:xfrm>
            <a:off x="7205436" y="5671844"/>
            <a:ext cx="3242257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it-IT" b="1" dirty="0"/>
              <a:t>Aumento della sazietà </a:t>
            </a:r>
          </a:p>
          <a:p>
            <a:pPr algn="ctr"/>
            <a:r>
              <a:rPr lang="it-IT" b="1" dirty="0">
                <a:sym typeface="Symbol" panose="05050102010706020507" pitchFamily="18" charset="2"/>
              </a:rPr>
              <a:t>Ridotto a</a:t>
            </a:r>
            <a:r>
              <a:rPr lang="it-IT" sz="1800" b="1" dirty="0"/>
              <a:t>pporto calorico</a:t>
            </a:r>
            <a:endParaRPr lang="it-IT" b="1" dirty="0"/>
          </a:p>
        </p:txBody>
      </p:sp>
      <p:cxnSp>
        <p:nvCxnSpPr>
          <p:cNvPr id="47" name="Connettore 2 46">
            <a:extLst>
              <a:ext uri="{FF2B5EF4-FFF2-40B4-BE49-F238E27FC236}">
                <a16:creationId xmlns:a16="http://schemas.microsoft.com/office/drawing/2014/main" id="{5003C9A2-30BA-68CF-2F5D-BF62BFB79F1F}"/>
              </a:ext>
            </a:extLst>
          </p:cNvPr>
          <p:cNvCxnSpPr>
            <a:cxnSpLocks/>
          </p:cNvCxnSpPr>
          <p:nvPr/>
        </p:nvCxnSpPr>
        <p:spPr>
          <a:xfrm>
            <a:off x="9962170" y="5878159"/>
            <a:ext cx="33497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88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0" grpId="0" animBg="1"/>
      <p:bldP spid="13" grpId="0"/>
      <p:bldP spid="12" grpId="0" animBg="1"/>
      <p:bldP spid="15" grpId="0"/>
      <p:bldP spid="40" grpId="0" animBg="1"/>
      <p:bldP spid="44" grpId="0"/>
      <p:bldP spid="4" grpId="0" animBg="1"/>
      <p:bldP spid="5" grpId="0" animBg="1"/>
      <p:bldP spid="6" grpId="0"/>
      <p:bldP spid="8" grpId="0"/>
      <p:bldP spid="21" grpId="0" animBg="1"/>
      <p:bldP spid="22" grpId="0"/>
      <p:bldP spid="26" grpId="0" animBg="1"/>
      <p:bldP spid="28" grpId="0"/>
      <p:bldP spid="30" grpId="0" animBg="1"/>
      <p:bldP spid="31" grpId="0"/>
      <p:bldP spid="33" grpId="0" animBg="1"/>
      <p:bldP spid="34" grpId="0"/>
      <p:bldP spid="35" grpId="0" animBg="1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ccia circolare in su 8">
            <a:extLst>
              <a:ext uri="{FF2B5EF4-FFF2-40B4-BE49-F238E27FC236}">
                <a16:creationId xmlns:a16="http://schemas.microsoft.com/office/drawing/2014/main" id="{5B55DFDC-E26E-F954-DB2A-06848090AF59}"/>
              </a:ext>
            </a:extLst>
          </p:cNvPr>
          <p:cNvSpPr/>
          <p:nvPr/>
        </p:nvSpPr>
        <p:spPr>
          <a:xfrm rot="1596119">
            <a:off x="3407907" y="5192566"/>
            <a:ext cx="2806072" cy="1425027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9ECFE949-4BAC-62E2-F2B4-7D3FA0263378}"/>
              </a:ext>
            </a:extLst>
          </p:cNvPr>
          <p:cNvSpPr/>
          <p:nvPr/>
        </p:nvSpPr>
        <p:spPr>
          <a:xfrm>
            <a:off x="291818" y="1835931"/>
            <a:ext cx="5608576" cy="3046988"/>
          </a:xfrm>
          <a:prstGeom prst="roundRect">
            <a:avLst/>
          </a:prstGeom>
          <a:solidFill>
            <a:srgbClr val="DCDAA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76EEF3BF-36DA-D79B-2692-395E43934AD7}"/>
              </a:ext>
            </a:extLst>
          </p:cNvPr>
          <p:cNvSpPr/>
          <p:nvPr/>
        </p:nvSpPr>
        <p:spPr>
          <a:xfrm>
            <a:off x="6027055" y="2563707"/>
            <a:ext cx="5578839" cy="345468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3982" y="261052"/>
            <a:ext cx="10058400" cy="873592"/>
          </a:xfrm>
        </p:spPr>
        <p:txBody>
          <a:bodyPr/>
          <a:lstStyle/>
          <a:p>
            <a:r>
              <a:rPr lang="en-US" sz="4000" dirty="0" err="1"/>
              <a:t>Conclusioni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23085" y="2008695"/>
            <a:ext cx="5351094" cy="112658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bg2">
                    <a:lumMod val="25000"/>
                  </a:schemeClr>
                </a:solidFill>
              </a:rPr>
              <a:t>Punti chiave: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2400" dirty="0"/>
              <a:t>La chirurgia </a:t>
            </a:r>
            <a:r>
              <a:rPr lang="it-IT" sz="2400" dirty="0" err="1"/>
              <a:t>bariatrica</a:t>
            </a:r>
            <a:r>
              <a:rPr lang="it-IT" sz="2400" dirty="0"/>
              <a:t> migliora sia la barriera intestinale che la composizione del microbiota.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2400" dirty="0"/>
              <a:t>Questi cambiamenti svolgono un ruolo fondamentale nei benefici metabolici nel medio-lungo termine post chirurgico.</a:t>
            </a:r>
            <a:br>
              <a:rPr lang="en-US" sz="2400" dirty="0"/>
            </a:br>
            <a:endParaRPr lang="it-IT" sz="24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DD1B06C-656D-437C-901F-73A77A535B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992" y="6257068"/>
            <a:ext cx="986059" cy="48777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5181970-9866-4B06-999B-471651FF86A8}"/>
              </a:ext>
            </a:extLst>
          </p:cNvPr>
          <p:cNvSpPr txBox="1"/>
          <p:nvPr/>
        </p:nvSpPr>
        <p:spPr>
          <a:xfrm>
            <a:off x="6179843" y="2639096"/>
            <a:ext cx="542605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2">
                    <a:lumMod val="25000"/>
                  </a:schemeClr>
                </a:solidFill>
              </a:rPr>
              <a:t>Guardando al futuro: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ricerca sulle terapie mirate al microbiota potrebbe migliorare gli esiti post-chirurgici.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 approccio integrato multidisciplinare può contribuire a rendere stabile una sana funzionalità dell’ecosistema intestinale nel paziente dopo chirurgia </a:t>
            </a:r>
            <a:r>
              <a:rPr lang="it-IT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bariatrica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1026" name="Picture 2" descr="1+ Thousand Key Takeaways Royalty-Free Images, Stock Photos &amp; Pictures |  Shutterstock">
            <a:extLst>
              <a:ext uri="{FF2B5EF4-FFF2-40B4-BE49-F238E27FC236}">
                <a16:creationId xmlns:a16="http://schemas.microsoft.com/office/drawing/2014/main" id="{F85C2DBD-48B7-416B-A57F-EED0E8E13B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3"/>
          <a:stretch/>
        </p:blipFill>
        <p:spPr bwMode="auto">
          <a:xfrm>
            <a:off x="7232389" y="101339"/>
            <a:ext cx="4693920" cy="228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CF33FEC-D6C2-CA1B-9CED-D0FBB541708D}"/>
              </a:ext>
            </a:extLst>
          </p:cNvPr>
          <p:cNvSpPr txBox="1"/>
          <p:nvPr/>
        </p:nvSpPr>
        <p:spPr>
          <a:xfrm>
            <a:off x="66949" y="6488668"/>
            <a:ext cx="680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12/14</a:t>
            </a:r>
          </a:p>
        </p:txBody>
      </p:sp>
    </p:spTree>
    <p:extLst>
      <p:ext uri="{BB962C8B-B14F-4D97-AF65-F5344CB8AC3E}">
        <p14:creationId xmlns:p14="http://schemas.microsoft.com/office/powerpoint/2010/main" val="49965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C9D38C-B428-AA44-ECAE-FCFEF7059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28264"/>
            <a:ext cx="10058400" cy="777990"/>
          </a:xfrm>
        </p:spPr>
        <p:txBody>
          <a:bodyPr>
            <a:normAutofit/>
          </a:bodyPr>
          <a:lstStyle/>
          <a:p>
            <a:r>
              <a:rPr lang="it-IT" sz="4000" dirty="0"/>
              <a:t>Bibliografia Essenziale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E8318A-3DBC-A4D2-D438-DFC9E4F17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433" y="1782944"/>
            <a:ext cx="11125200" cy="3760891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it-IT" sz="4800" dirty="0"/>
              <a:t>Angrisani L, et al. "IFSO Worldwide Survey 2016: </a:t>
            </a:r>
            <a:r>
              <a:rPr lang="it-IT" sz="4800" dirty="0" err="1"/>
              <a:t>Primary</a:t>
            </a:r>
            <a:r>
              <a:rPr lang="it-IT" sz="4800" dirty="0"/>
              <a:t>, </a:t>
            </a:r>
            <a:r>
              <a:rPr lang="it-IT" sz="4800" dirty="0" err="1"/>
              <a:t>Endoluminal</a:t>
            </a:r>
            <a:r>
              <a:rPr lang="it-IT" sz="4800" dirty="0"/>
              <a:t>, and </a:t>
            </a:r>
            <a:r>
              <a:rPr lang="it-IT" sz="4800" dirty="0" err="1"/>
              <a:t>Revisional</a:t>
            </a:r>
            <a:r>
              <a:rPr lang="it-IT" sz="4800" dirty="0"/>
              <a:t> </a:t>
            </a:r>
            <a:r>
              <a:rPr lang="it-IT" sz="4800" dirty="0" err="1"/>
              <a:t>Procedures</a:t>
            </a:r>
            <a:r>
              <a:rPr lang="it-IT" sz="4800" dirty="0"/>
              <a:t>." </a:t>
            </a:r>
            <a:r>
              <a:rPr lang="it-IT" sz="4800" dirty="0" err="1"/>
              <a:t>Obesity</a:t>
            </a:r>
            <a:r>
              <a:rPr lang="it-IT" sz="4800" dirty="0"/>
              <a:t> Surgery. 2018;28(12):3783-3794. DOI: 10.1007/s11695-018-3450-2</a:t>
            </a:r>
          </a:p>
          <a:p>
            <a:pPr lvl="0"/>
            <a:r>
              <a:rPr lang="it-IT" sz="4800" dirty="0"/>
              <a:t>Tremaroli V, et al. "Roux-en-Y </a:t>
            </a:r>
            <a:r>
              <a:rPr lang="it-IT" sz="4800" dirty="0" err="1"/>
              <a:t>Gastric</a:t>
            </a:r>
            <a:r>
              <a:rPr lang="it-IT" sz="4800" dirty="0"/>
              <a:t> Bypass and Vertical </a:t>
            </a:r>
            <a:r>
              <a:rPr lang="it-IT" sz="4800" dirty="0" err="1"/>
              <a:t>Banded</a:t>
            </a:r>
            <a:r>
              <a:rPr lang="it-IT" sz="4800" dirty="0"/>
              <a:t> </a:t>
            </a:r>
            <a:r>
              <a:rPr lang="it-IT" sz="4800" dirty="0" err="1"/>
              <a:t>Gastroplasty</a:t>
            </a:r>
            <a:r>
              <a:rPr lang="it-IT" sz="4800" dirty="0"/>
              <a:t> Induce Long-</a:t>
            </a:r>
            <a:r>
              <a:rPr lang="it-IT" sz="4800" dirty="0" err="1"/>
              <a:t>Term</a:t>
            </a:r>
            <a:r>
              <a:rPr lang="it-IT" sz="4800" dirty="0"/>
              <a:t> </a:t>
            </a:r>
            <a:r>
              <a:rPr lang="it-IT" sz="4800" dirty="0" err="1"/>
              <a:t>Changes</a:t>
            </a:r>
            <a:r>
              <a:rPr lang="it-IT" sz="4800" dirty="0"/>
              <a:t> on the Human Gut </a:t>
            </a:r>
            <a:r>
              <a:rPr lang="it-IT" sz="4800" dirty="0" err="1"/>
              <a:t>Microbiome</a:t>
            </a:r>
            <a:r>
              <a:rPr lang="it-IT" sz="4800" dirty="0"/>
              <a:t> </a:t>
            </a:r>
            <a:r>
              <a:rPr lang="it-IT" sz="4800" dirty="0" err="1"/>
              <a:t>Contributing</a:t>
            </a:r>
            <a:r>
              <a:rPr lang="it-IT" sz="4800" dirty="0"/>
              <a:t> to </a:t>
            </a:r>
            <a:r>
              <a:rPr lang="it-IT" sz="4800" dirty="0" err="1"/>
              <a:t>Fat</a:t>
            </a:r>
            <a:r>
              <a:rPr lang="it-IT" sz="4800" dirty="0"/>
              <a:t> Mass </a:t>
            </a:r>
            <a:r>
              <a:rPr lang="it-IT" sz="4800" dirty="0" err="1"/>
              <a:t>Regulation</a:t>
            </a:r>
            <a:r>
              <a:rPr lang="it-IT" sz="4800" dirty="0"/>
              <a:t>." Cell </a:t>
            </a:r>
            <a:r>
              <a:rPr lang="it-IT" sz="4800" dirty="0" err="1"/>
              <a:t>Metabolism</a:t>
            </a:r>
            <a:r>
              <a:rPr lang="it-IT" sz="4800" dirty="0"/>
              <a:t>. 2015;22(2):228-238. DOI: 10.1016/j.cmet.2015.07.009</a:t>
            </a:r>
          </a:p>
          <a:p>
            <a:pPr lvl="0"/>
            <a:r>
              <a:rPr lang="it-IT" sz="4800" dirty="0" err="1"/>
              <a:t>Fändriks</a:t>
            </a:r>
            <a:r>
              <a:rPr lang="it-IT" sz="4800" dirty="0"/>
              <a:t> L. "</a:t>
            </a:r>
            <a:r>
              <a:rPr lang="it-IT" sz="4800" dirty="0" err="1"/>
              <a:t>Roles</a:t>
            </a:r>
            <a:r>
              <a:rPr lang="it-IT" sz="4800" dirty="0"/>
              <a:t> of the </a:t>
            </a:r>
            <a:r>
              <a:rPr lang="it-IT" sz="4800" dirty="0" err="1"/>
              <a:t>gut</a:t>
            </a:r>
            <a:r>
              <a:rPr lang="it-IT" sz="4800" dirty="0"/>
              <a:t> in the </a:t>
            </a:r>
            <a:r>
              <a:rPr lang="it-IT" sz="4800" dirty="0" err="1"/>
              <a:t>metabolic</a:t>
            </a:r>
            <a:r>
              <a:rPr lang="it-IT" sz="4800" dirty="0"/>
              <a:t> </a:t>
            </a:r>
            <a:r>
              <a:rPr lang="it-IT" sz="4800" dirty="0" err="1"/>
              <a:t>syndrome</a:t>
            </a:r>
            <a:r>
              <a:rPr lang="it-IT" sz="4800" dirty="0"/>
              <a:t>: an </a:t>
            </a:r>
            <a:r>
              <a:rPr lang="it-IT" sz="4800" dirty="0" err="1"/>
              <a:t>overview</a:t>
            </a:r>
            <a:r>
              <a:rPr lang="it-IT" sz="4800" dirty="0"/>
              <a:t>." Journal of </a:t>
            </a:r>
            <a:r>
              <a:rPr lang="it-IT" sz="4800" dirty="0" err="1"/>
              <a:t>Internal</a:t>
            </a:r>
            <a:r>
              <a:rPr lang="it-IT" sz="4800" dirty="0"/>
              <a:t> Medicine. 2017;281(4):319-336. DOI: 10.1111/joim.12584</a:t>
            </a:r>
          </a:p>
          <a:p>
            <a:pPr lvl="0"/>
            <a:r>
              <a:rPr lang="it-IT" sz="4800" dirty="0"/>
              <a:t>Haddad A, </a:t>
            </a:r>
            <a:r>
              <a:rPr lang="it-IT" sz="4800" dirty="0" err="1"/>
              <a:t>Kow</a:t>
            </a:r>
            <a:r>
              <a:rPr lang="it-IT" sz="4800" dirty="0"/>
              <a:t> L, Herrera MF, Cohen RV, </a:t>
            </a:r>
            <a:r>
              <a:rPr lang="it-IT" sz="4800" dirty="0" err="1"/>
              <a:t>Himpens</a:t>
            </a:r>
            <a:r>
              <a:rPr lang="it-IT" sz="4800" dirty="0"/>
              <a:t> </a:t>
            </a:r>
            <a:r>
              <a:rPr lang="it-IT" sz="4800" dirty="0" err="1"/>
              <a:t>J</a:t>
            </a:r>
            <a:r>
              <a:rPr lang="it-IT" sz="4800" dirty="0"/>
              <a:t>, Greve JW, </a:t>
            </a:r>
            <a:r>
              <a:rPr lang="it-IT" sz="4800" dirty="0" err="1"/>
              <a:t>Shikora</a:t>
            </a:r>
            <a:r>
              <a:rPr lang="it-IT" sz="4800" dirty="0"/>
              <a:t> S. Innovative </a:t>
            </a:r>
            <a:r>
              <a:rPr lang="it-IT" sz="4800" dirty="0" err="1"/>
              <a:t>Bariatric</a:t>
            </a:r>
            <a:r>
              <a:rPr lang="it-IT" sz="4800" dirty="0"/>
              <a:t> </a:t>
            </a:r>
            <a:r>
              <a:rPr lang="it-IT" sz="4800" dirty="0" err="1"/>
              <a:t>Procedures</a:t>
            </a:r>
            <a:r>
              <a:rPr lang="it-IT" sz="4800" dirty="0"/>
              <a:t> and Ethics in </a:t>
            </a:r>
            <a:r>
              <a:rPr lang="it-IT" sz="4800" dirty="0" err="1"/>
              <a:t>Bariatric</a:t>
            </a:r>
            <a:r>
              <a:rPr lang="it-IT" sz="4800" dirty="0"/>
              <a:t> Surgery: the IFSO Position Statement. </a:t>
            </a:r>
            <a:r>
              <a:rPr lang="it-IT" sz="4800" dirty="0" err="1"/>
              <a:t>Obes</a:t>
            </a:r>
            <a:r>
              <a:rPr lang="it-IT" sz="4800" dirty="0"/>
              <a:t> </a:t>
            </a:r>
            <a:r>
              <a:rPr lang="it-IT" sz="4800" dirty="0" err="1"/>
              <a:t>Surg</a:t>
            </a:r>
            <a:r>
              <a:rPr lang="it-IT" sz="4800" dirty="0"/>
              <a:t>. 2022 Oct;32(10):3217-3230. </a:t>
            </a:r>
            <a:r>
              <a:rPr lang="it-IT" sz="4800" dirty="0" err="1"/>
              <a:t>doi</a:t>
            </a:r>
            <a:r>
              <a:rPr lang="it-IT" sz="4800" dirty="0"/>
              <a:t>: 10.1007/s11695-022-06220-8. Epub 2022 </a:t>
            </a:r>
            <a:r>
              <a:rPr lang="it-IT" sz="4800" dirty="0" err="1"/>
              <a:t>Aug</a:t>
            </a:r>
            <a:r>
              <a:rPr lang="it-IT" sz="4800" dirty="0"/>
              <a:t> 3. </a:t>
            </a:r>
            <a:r>
              <a:rPr lang="it-IT" sz="4800" dirty="0" err="1"/>
              <a:t>Erratum</a:t>
            </a:r>
            <a:r>
              <a:rPr lang="it-IT" sz="4800" dirty="0"/>
              <a:t> in: </a:t>
            </a:r>
            <a:r>
              <a:rPr lang="it-IT" sz="4800" dirty="0" err="1"/>
              <a:t>Obes</a:t>
            </a:r>
            <a:r>
              <a:rPr lang="it-IT" sz="4800" dirty="0"/>
              <a:t> </a:t>
            </a:r>
            <a:r>
              <a:rPr lang="it-IT" sz="4800" dirty="0" err="1"/>
              <a:t>Surg</a:t>
            </a:r>
            <a:r>
              <a:rPr lang="it-IT" sz="4800" dirty="0"/>
              <a:t>. 2022 Oct;32(10):3231. </a:t>
            </a:r>
            <a:r>
              <a:rPr lang="it-IT" sz="4800" dirty="0" err="1"/>
              <a:t>doi</a:t>
            </a:r>
            <a:r>
              <a:rPr lang="it-IT" sz="4800" dirty="0"/>
              <a:t>: 10.1007/s11695-022-06249-9. PMID: 35922610.</a:t>
            </a:r>
          </a:p>
          <a:p>
            <a:pPr lvl="0"/>
            <a:r>
              <a:rPr lang="it-IT" sz="4800" dirty="0"/>
              <a:t>Abenavoli L, Scarpellini E, Colica C, Boccuto L, Salehi B, </a:t>
            </a:r>
            <a:r>
              <a:rPr lang="it-IT" sz="4800" dirty="0" err="1"/>
              <a:t>Sharifi</a:t>
            </a:r>
            <a:r>
              <a:rPr lang="it-IT" sz="4800" dirty="0"/>
              <a:t>-Rad </a:t>
            </a:r>
            <a:r>
              <a:rPr lang="it-IT" sz="4800" dirty="0" err="1"/>
              <a:t>J</a:t>
            </a:r>
            <a:r>
              <a:rPr lang="it-IT" sz="4800" dirty="0"/>
              <a:t>, Aiello V, Romano B, De Lorenzo A, Izzo AA, Capasso </a:t>
            </a:r>
            <a:r>
              <a:rPr lang="it-IT" sz="4800" dirty="0" err="1"/>
              <a:t>R</a:t>
            </a:r>
            <a:r>
              <a:rPr lang="it-IT" sz="4800" dirty="0"/>
              <a:t>. Gut Microbiota and </a:t>
            </a:r>
            <a:r>
              <a:rPr lang="it-IT" sz="4800" dirty="0" err="1"/>
              <a:t>Obesity</a:t>
            </a:r>
            <a:r>
              <a:rPr lang="it-IT" sz="4800" dirty="0"/>
              <a:t>: A </a:t>
            </a:r>
            <a:r>
              <a:rPr lang="it-IT" sz="4800" dirty="0" err="1"/>
              <a:t>Role</a:t>
            </a:r>
            <a:r>
              <a:rPr lang="it-IT" sz="4800" dirty="0"/>
              <a:t> for </a:t>
            </a:r>
            <a:r>
              <a:rPr lang="it-IT" sz="4800" dirty="0" err="1"/>
              <a:t>Probiotics</a:t>
            </a:r>
            <a:r>
              <a:rPr lang="it-IT" sz="4800" dirty="0"/>
              <a:t>. </a:t>
            </a:r>
            <a:r>
              <a:rPr lang="it-IT" sz="4800" dirty="0" err="1"/>
              <a:t>Nutrients</a:t>
            </a:r>
            <a:r>
              <a:rPr lang="it-IT" sz="4800" dirty="0"/>
              <a:t>. 2019 </a:t>
            </a:r>
            <a:r>
              <a:rPr lang="it-IT" sz="4800" dirty="0" err="1"/>
              <a:t>Nov</a:t>
            </a:r>
            <a:r>
              <a:rPr lang="it-IT" sz="4800" dirty="0"/>
              <a:t> 7;11(11):2690. </a:t>
            </a:r>
            <a:r>
              <a:rPr lang="it-IT" sz="4800" dirty="0" err="1"/>
              <a:t>doi</a:t>
            </a:r>
            <a:r>
              <a:rPr lang="it-IT" sz="4800" dirty="0"/>
              <a:t>: 10.3390/nu11112690. PMID: 31703257; PMCID: PMC6893459. </a:t>
            </a:r>
          </a:p>
          <a:p>
            <a:pPr lvl="0"/>
            <a:r>
              <a:rPr lang="it-IT" sz="4800" dirty="0" err="1"/>
              <a:t>Konturek</a:t>
            </a:r>
            <a:r>
              <a:rPr lang="it-IT" sz="4800" dirty="0"/>
              <a:t> PC, </a:t>
            </a:r>
            <a:r>
              <a:rPr lang="it-IT" sz="4800" dirty="0" err="1"/>
              <a:t>Harsch</a:t>
            </a:r>
            <a:r>
              <a:rPr lang="it-IT" sz="4800" dirty="0"/>
              <a:t> IA, </a:t>
            </a:r>
            <a:r>
              <a:rPr lang="it-IT" sz="4800" dirty="0" err="1"/>
              <a:t>Konturek</a:t>
            </a:r>
            <a:r>
              <a:rPr lang="it-IT" sz="4800" dirty="0"/>
              <a:t> K, </a:t>
            </a:r>
            <a:r>
              <a:rPr lang="it-IT" sz="4800" dirty="0" err="1"/>
              <a:t>Schink</a:t>
            </a:r>
            <a:r>
              <a:rPr lang="it-IT" sz="4800" dirty="0"/>
              <a:t> M, </a:t>
            </a:r>
            <a:r>
              <a:rPr lang="it-IT" sz="4800" dirty="0" err="1"/>
              <a:t>Konturek</a:t>
            </a:r>
            <a:r>
              <a:rPr lang="it-IT" sz="4800" dirty="0"/>
              <a:t> T, </a:t>
            </a:r>
            <a:r>
              <a:rPr lang="it-IT" sz="4800" dirty="0" err="1"/>
              <a:t>Neurath</a:t>
            </a:r>
            <a:r>
              <a:rPr lang="it-IT" sz="4800" dirty="0"/>
              <a:t> MF, </a:t>
            </a:r>
            <a:r>
              <a:rPr lang="it-IT" sz="4800" dirty="0" err="1"/>
              <a:t>Zopf</a:t>
            </a:r>
            <a:r>
              <a:rPr lang="it-IT" sz="4800" dirty="0"/>
              <a:t> Y. </a:t>
            </a:r>
            <a:r>
              <a:rPr lang="it-IT" sz="4800" dirty="0" err="1"/>
              <a:t>Gut⁻Liver</a:t>
            </a:r>
            <a:r>
              <a:rPr lang="it-IT" sz="4800" dirty="0"/>
              <a:t> </a:t>
            </a:r>
            <a:r>
              <a:rPr lang="it-IT" sz="4800" dirty="0" err="1"/>
              <a:t>Axis</a:t>
            </a:r>
            <a:r>
              <a:rPr lang="it-IT" sz="4800" dirty="0"/>
              <a:t>: How Do Gut </a:t>
            </a:r>
            <a:r>
              <a:rPr lang="it-IT" sz="4800" dirty="0" err="1"/>
              <a:t>Bacteria</a:t>
            </a:r>
            <a:r>
              <a:rPr lang="it-IT" sz="4800" dirty="0"/>
              <a:t> </a:t>
            </a:r>
            <a:r>
              <a:rPr lang="it-IT" sz="4800" dirty="0" err="1"/>
              <a:t>Influence</a:t>
            </a:r>
            <a:r>
              <a:rPr lang="it-IT" sz="4800" dirty="0"/>
              <a:t> the </a:t>
            </a:r>
            <a:r>
              <a:rPr lang="it-IT" sz="4800" dirty="0" err="1"/>
              <a:t>Liver</a:t>
            </a:r>
            <a:r>
              <a:rPr lang="it-IT" sz="4800" dirty="0"/>
              <a:t>? </a:t>
            </a:r>
            <a:r>
              <a:rPr lang="it-IT" sz="4800" dirty="0" err="1"/>
              <a:t>Med</a:t>
            </a:r>
            <a:r>
              <a:rPr lang="it-IT" sz="4800" dirty="0"/>
              <a:t> Sci (Basel). 2018 Sep 17;6(3):79. </a:t>
            </a:r>
            <a:r>
              <a:rPr lang="it-IT" sz="4800" dirty="0" err="1"/>
              <a:t>doi</a:t>
            </a:r>
            <a:r>
              <a:rPr lang="it-IT" sz="4800" dirty="0"/>
              <a:t>: 10.3390/medsci6030079. PMID: 30227645; PMCID: PMC6165386.</a:t>
            </a:r>
          </a:p>
          <a:p>
            <a:pPr lvl="0"/>
            <a:r>
              <a:rPr lang="it-IT" sz="4800" dirty="0"/>
              <a:t>Paone </a:t>
            </a:r>
            <a:r>
              <a:rPr lang="it-IT" sz="4800" dirty="0" err="1"/>
              <a:t>P</a:t>
            </a:r>
            <a:r>
              <a:rPr lang="it-IT" sz="4800" dirty="0"/>
              <a:t>, Cani PD. </a:t>
            </a:r>
            <a:r>
              <a:rPr lang="it-IT" sz="4800" dirty="0" err="1"/>
              <a:t>Mucus</a:t>
            </a:r>
            <a:r>
              <a:rPr lang="it-IT" sz="4800" dirty="0"/>
              <a:t> </a:t>
            </a:r>
            <a:r>
              <a:rPr lang="it-IT" sz="4800" dirty="0" err="1"/>
              <a:t>barrier</a:t>
            </a:r>
            <a:r>
              <a:rPr lang="it-IT" sz="4800" dirty="0"/>
              <a:t>, </a:t>
            </a:r>
            <a:r>
              <a:rPr lang="it-IT" sz="4800" dirty="0" err="1"/>
              <a:t>mucins</a:t>
            </a:r>
            <a:r>
              <a:rPr lang="it-IT" sz="4800" dirty="0"/>
              <a:t> and </a:t>
            </a:r>
            <a:r>
              <a:rPr lang="it-IT" sz="4800" dirty="0" err="1"/>
              <a:t>gut</a:t>
            </a:r>
            <a:r>
              <a:rPr lang="it-IT" sz="4800" dirty="0"/>
              <a:t> microbiota: the </a:t>
            </a:r>
            <a:r>
              <a:rPr lang="it-IT" sz="4800" dirty="0" err="1"/>
              <a:t>expected</a:t>
            </a:r>
            <a:r>
              <a:rPr lang="it-IT" sz="4800" dirty="0"/>
              <a:t> </a:t>
            </a:r>
            <a:r>
              <a:rPr lang="it-IT" sz="4800" dirty="0" err="1"/>
              <a:t>slimy</a:t>
            </a:r>
            <a:r>
              <a:rPr lang="it-IT" sz="4800" dirty="0"/>
              <a:t> partners? Gut. 2020 Dec;69(12):2232-2243. </a:t>
            </a:r>
            <a:r>
              <a:rPr lang="it-IT" sz="4800" dirty="0" err="1"/>
              <a:t>doi</a:t>
            </a:r>
            <a:r>
              <a:rPr lang="it-IT" sz="4800" dirty="0"/>
              <a:t>: 10.1136/gutjnl-2020-322260. Epub 2020 Sep 11. </a:t>
            </a:r>
            <a:r>
              <a:rPr lang="it-IT" sz="4800" dirty="0" err="1"/>
              <a:t>Erratum</a:t>
            </a:r>
            <a:r>
              <a:rPr lang="it-IT" sz="4800" dirty="0"/>
              <a:t> in: Gut. 2023 </a:t>
            </a:r>
            <a:r>
              <a:rPr lang="it-IT" sz="4800" dirty="0" err="1"/>
              <a:t>Nov</a:t>
            </a:r>
            <a:r>
              <a:rPr lang="it-IT" sz="4800" dirty="0"/>
              <a:t> 24;72(12):e7. </a:t>
            </a:r>
            <a:r>
              <a:rPr lang="it-IT" sz="4800" dirty="0" err="1"/>
              <a:t>doi</a:t>
            </a:r>
            <a:r>
              <a:rPr lang="it-IT" sz="4800" dirty="0"/>
              <a:t>: 10.1136/gutjnl-2020-322260corr1. PMID: 32917747; PMCID: PMC7677487.</a:t>
            </a:r>
          </a:p>
          <a:p>
            <a:pPr lvl="0"/>
            <a:r>
              <a:rPr lang="it-IT" sz="4800" dirty="0"/>
              <a:t>Busetto L, </a:t>
            </a:r>
            <a:r>
              <a:rPr lang="it-IT" sz="4800" dirty="0" err="1"/>
              <a:t>Dicker</a:t>
            </a:r>
            <a:r>
              <a:rPr lang="it-IT" sz="4800" dirty="0"/>
              <a:t> D, </a:t>
            </a:r>
            <a:r>
              <a:rPr lang="it-IT" sz="4800" dirty="0" err="1"/>
              <a:t>Azran</a:t>
            </a:r>
            <a:r>
              <a:rPr lang="it-IT" sz="4800" dirty="0"/>
              <a:t> C, </a:t>
            </a:r>
            <a:r>
              <a:rPr lang="it-IT" sz="4800" dirty="0" err="1"/>
              <a:t>Batterham</a:t>
            </a:r>
            <a:r>
              <a:rPr lang="it-IT" sz="4800" dirty="0"/>
              <a:t> RL, </a:t>
            </a:r>
            <a:r>
              <a:rPr lang="it-IT" sz="4800" dirty="0" err="1"/>
              <a:t>Farpour</a:t>
            </a:r>
            <a:r>
              <a:rPr lang="it-IT" sz="4800" dirty="0"/>
              <a:t>-Lambert </a:t>
            </a:r>
            <a:r>
              <a:rPr lang="it-IT" sz="4800" dirty="0" err="1"/>
              <a:t>N</a:t>
            </a:r>
            <a:r>
              <a:rPr lang="it-IT" sz="4800" dirty="0"/>
              <a:t>, </a:t>
            </a:r>
            <a:r>
              <a:rPr lang="it-IT" sz="4800" dirty="0" err="1"/>
              <a:t>Fried</a:t>
            </a:r>
            <a:r>
              <a:rPr lang="it-IT" sz="4800" dirty="0"/>
              <a:t> M, </a:t>
            </a:r>
            <a:r>
              <a:rPr lang="it-IT" sz="4800" dirty="0" err="1"/>
              <a:t>Hjelmesæth</a:t>
            </a:r>
            <a:r>
              <a:rPr lang="it-IT" sz="4800" dirty="0"/>
              <a:t> </a:t>
            </a:r>
            <a:r>
              <a:rPr lang="it-IT" sz="4800" dirty="0" err="1"/>
              <a:t>J</a:t>
            </a:r>
            <a:r>
              <a:rPr lang="it-IT" sz="4800" dirty="0"/>
              <a:t>, </a:t>
            </a:r>
            <a:r>
              <a:rPr lang="it-IT" sz="4800" dirty="0" err="1"/>
              <a:t>Kinzl</a:t>
            </a:r>
            <a:r>
              <a:rPr lang="it-IT" sz="4800" dirty="0"/>
              <a:t> </a:t>
            </a:r>
            <a:r>
              <a:rPr lang="it-IT" sz="4800" dirty="0" err="1"/>
              <a:t>J</a:t>
            </a:r>
            <a:r>
              <a:rPr lang="it-IT" sz="4800" dirty="0"/>
              <a:t>, Leitner DR, </a:t>
            </a:r>
            <a:r>
              <a:rPr lang="it-IT" sz="4800" dirty="0" err="1"/>
              <a:t>Makaronidis</a:t>
            </a:r>
            <a:r>
              <a:rPr lang="it-IT" sz="4800" dirty="0"/>
              <a:t> JM, Schindler K, </a:t>
            </a:r>
            <a:r>
              <a:rPr lang="it-IT" sz="4800" dirty="0" err="1"/>
              <a:t>Toplak</a:t>
            </a:r>
            <a:r>
              <a:rPr lang="it-IT" sz="4800" dirty="0"/>
              <a:t> H, </a:t>
            </a:r>
            <a:r>
              <a:rPr lang="it-IT" sz="4800" dirty="0" err="1"/>
              <a:t>Yumuk</a:t>
            </a:r>
            <a:r>
              <a:rPr lang="it-IT" sz="4800" dirty="0"/>
              <a:t> V. </a:t>
            </a:r>
            <a:r>
              <a:rPr lang="it-IT" sz="4800" dirty="0" err="1"/>
              <a:t>Practical</a:t>
            </a:r>
            <a:r>
              <a:rPr lang="it-IT" sz="4800" dirty="0"/>
              <a:t> </a:t>
            </a:r>
            <a:r>
              <a:rPr lang="it-IT" sz="4800" dirty="0" err="1"/>
              <a:t>Recommendations</a:t>
            </a:r>
            <a:r>
              <a:rPr lang="it-IT" sz="4800" dirty="0"/>
              <a:t> of the </a:t>
            </a:r>
            <a:r>
              <a:rPr lang="it-IT" sz="4800" dirty="0" err="1"/>
              <a:t>Obesity</a:t>
            </a:r>
            <a:r>
              <a:rPr lang="it-IT" sz="4800" dirty="0"/>
              <a:t> Management Task Force of the </a:t>
            </a:r>
            <a:r>
              <a:rPr lang="it-IT" sz="4800" dirty="0" err="1"/>
              <a:t>European</a:t>
            </a:r>
            <a:r>
              <a:rPr lang="it-IT" sz="4800" dirty="0"/>
              <a:t> Association for the Study of </a:t>
            </a:r>
            <a:r>
              <a:rPr lang="it-IT" sz="4800" dirty="0" err="1"/>
              <a:t>Obesity</a:t>
            </a:r>
            <a:r>
              <a:rPr lang="it-IT" sz="4800" dirty="0"/>
              <a:t> for the Post-</a:t>
            </a:r>
            <a:r>
              <a:rPr lang="it-IT" sz="4800" dirty="0" err="1"/>
              <a:t>Bariatric</a:t>
            </a:r>
            <a:r>
              <a:rPr lang="it-IT" sz="4800" dirty="0"/>
              <a:t> Surgery </a:t>
            </a:r>
            <a:r>
              <a:rPr lang="it-IT" sz="4800" dirty="0" err="1"/>
              <a:t>Medical</a:t>
            </a:r>
            <a:r>
              <a:rPr lang="it-IT" sz="4800" dirty="0"/>
              <a:t> Management. </a:t>
            </a:r>
            <a:r>
              <a:rPr lang="it-IT" sz="4800" dirty="0" err="1"/>
              <a:t>Obes</a:t>
            </a:r>
            <a:r>
              <a:rPr lang="it-IT" sz="4800" dirty="0"/>
              <a:t> </a:t>
            </a:r>
            <a:r>
              <a:rPr lang="it-IT" sz="4800" dirty="0" err="1"/>
              <a:t>Facts</a:t>
            </a:r>
            <a:r>
              <a:rPr lang="it-IT" sz="4800" dirty="0"/>
              <a:t>. 2017;10(6):597-632. </a:t>
            </a:r>
            <a:r>
              <a:rPr lang="it-IT" sz="4800" dirty="0" err="1"/>
              <a:t>doi</a:t>
            </a:r>
            <a:r>
              <a:rPr lang="it-IT" sz="4800" dirty="0"/>
              <a:t>: 10.1159/000481825. Epub 2017 </a:t>
            </a:r>
            <a:r>
              <a:rPr lang="it-IT" sz="4800" dirty="0" err="1"/>
              <a:t>Dec</a:t>
            </a:r>
            <a:r>
              <a:rPr lang="it-IT" sz="4800" dirty="0"/>
              <a:t> 6. PMID: 29207379; PMCID: PMC5836195.</a:t>
            </a:r>
          </a:p>
          <a:p>
            <a:pPr lvl="0"/>
            <a:r>
              <a:rPr lang="it-IT" sz="4800" dirty="0"/>
              <a:t>Russo </a:t>
            </a:r>
            <a:r>
              <a:rPr lang="it-IT" sz="4800" dirty="0" err="1"/>
              <a:t>F</a:t>
            </a:r>
            <a:r>
              <a:rPr lang="it-IT" sz="4800" dirty="0"/>
              <a:t>, </a:t>
            </a:r>
            <a:r>
              <a:rPr lang="it-IT" sz="4800" dirty="0" err="1"/>
              <a:t>Chimienti</a:t>
            </a:r>
            <a:r>
              <a:rPr lang="it-IT" sz="4800" dirty="0"/>
              <a:t> G, </a:t>
            </a:r>
            <a:r>
              <a:rPr lang="it-IT" sz="4800" dirty="0" err="1"/>
              <a:t>Riezzo</a:t>
            </a:r>
            <a:r>
              <a:rPr lang="it-IT" sz="4800" dirty="0"/>
              <a:t> G, </a:t>
            </a:r>
            <a:r>
              <a:rPr lang="it-IT" sz="4800" dirty="0" err="1"/>
              <a:t>Linsalata</a:t>
            </a:r>
            <a:r>
              <a:rPr lang="it-IT" sz="4800" dirty="0"/>
              <a:t> M, D'Attoma B, Clemente C, Orlando A. Adipose </a:t>
            </a:r>
            <a:r>
              <a:rPr lang="it-IT" sz="4800" dirty="0" err="1"/>
              <a:t>Tissue-Derived</a:t>
            </a:r>
            <a:r>
              <a:rPr lang="it-IT" sz="4800" dirty="0"/>
              <a:t> </a:t>
            </a:r>
            <a:r>
              <a:rPr lang="it-IT" sz="4800" dirty="0" err="1"/>
              <a:t>Biomarkers</a:t>
            </a:r>
            <a:r>
              <a:rPr lang="it-IT" sz="4800" dirty="0"/>
              <a:t> of </a:t>
            </a:r>
            <a:r>
              <a:rPr lang="it-IT" sz="4800" dirty="0" err="1"/>
              <a:t>Intestinal</a:t>
            </a:r>
            <a:r>
              <a:rPr lang="it-IT" sz="4800" dirty="0"/>
              <a:t> </a:t>
            </a:r>
            <a:r>
              <a:rPr lang="it-IT" sz="4800" dirty="0" err="1"/>
              <a:t>Barrier</a:t>
            </a:r>
            <a:r>
              <a:rPr lang="it-IT" sz="4800" dirty="0"/>
              <a:t> </a:t>
            </a:r>
            <a:r>
              <a:rPr lang="it-IT" sz="4800" dirty="0" err="1"/>
              <a:t>Functions</a:t>
            </a:r>
            <a:r>
              <a:rPr lang="it-IT" sz="4800" dirty="0"/>
              <a:t> for the </a:t>
            </a:r>
            <a:r>
              <a:rPr lang="it-IT" sz="4800" dirty="0" err="1"/>
              <a:t>Characterization</a:t>
            </a:r>
            <a:r>
              <a:rPr lang="it-IT" sz="4800" dirty="0"/>
              <a:t> of </a:t>
            </a:r>
            <a:r>
              <a:rPr lang="it-IT" sz="4800" dirty="0" err="1"/>
              <a:t>Diarrhoea-Predominant</a:t>
            </a:r>
            <a:r>
              <a:rPr lang="it-IT" sz="4800" dirty="0"/>
              <a:t> IBS. </a:t>
            </a:r>
            <a:r>
              <a:rPr lang="it-IT" sz="4800" dirty="0" err="1"/>
              <a:t>Dis</a:t>
            </a:r>
            <a:r>
              <a:rPr lang="it-IT" sz="4800" dirty="0"/>
              <a:t> Markers. 2018 </a:t>
            </a:r>
            <a:r>
              <a:rPr lang="it-IT" sz="4800" dirty="0" err="1"/>
              <a:t>Nov</a:t>
            </a:r>
            <a:r>
              <a:rPr lang="it-IT" sz="4800" dirty="0"/>
              <a:t> 28;2018:1827937. </a:t>
            </a:r>
            <a:r>
              <a:rPr lang="it-IT" sz="4800" dirty="0" err="1"/>
              <a:t>doi</a:t>
            </a:r>
            <a:r>
              <a:rPr lang="it-IT" sz="4800" dirty="0"/>
              <a:t>: 10.1155/2018/1827937. PMID: 30622656; PMCID: PMC6304194.</a:t>
            </a:r>
          </a:p>
          <a:p>
            <a:pPr lvl="0"/>
            <a:r>
              <a:rPr lang="it-IT" sz="4800" dirty="0" err="1"/>
              <a:t>Linsalata</a:t>
            </a:r>
            <a:r>
              <a:rPr lang="it-IT" sz="4800" dirty="0"/>
              <a:t> M, </a:t>
            </a:r>
            <a:r>
              <a:rPr lang="it-IT" sz="4800" dirty="0" err="1"/>
              <a:t>Riezzo</a:t>
            </a:r>
            <a:r>
              <a:rPr lang="it-IT" sz="4800" dirty="0"/>
              <a:t> G, Clemente C, D'Attoma B, Russo </a:t>
            </a:r>
            <a:r>
              <a:rPr lang="it-IT" sz="4800" dirty="0" err="1"/>
              <a:t>F</a:t>
            </a:r>
            <a:r>
              <a:rPr lang="it-IT" sz="4800" dirty="0"/>
              <a:t>. </a:t>
            </a:r>
            <a:r>
              <a:rPr lang="it-IT" sz="4800" dirty="0" err="1"/>
              <a:t>Noninvasive</a:t>
            </a:r>
            <a:r>
              <a:rPr lang="it-IT" sz="4800" dirty="0"/>
              <a:t> </a:t>
            </a:r>
            <a:r>
              <a:rPr lang="it-IT" sz="4800" dirty="0" err="1"/>
              <a:t>Biomarkers</a:t>
            </a:r>
            <a:r>
              <a:rPr lang="it-IT" sz="4800" dirty="0"/>
              <a:t> of Gut </a:t>
            </a:r>
            <a:r>
              <a:rPr lang="it-IT" sz="4800" dirty="0" err="1"/>
              <a:t>Barrier</a:t>
            </a:r>
            <a:r>
              <a:rPr lang="it-IT" sz="4800" dirty="0"/>
              <a:t> </a:t>
            </a:r>
            <a:r>
              <a:rPr lang="it-IT" sz="4800" dirty="0" err="1"/>
              <a:t>Function</a:t>
            </a:r>
            <a:r>
              <a:rPr lang="it-IT" sz="4800" dirty="0"/>
              <a:t> in </a:t>
            </a:r>
            <a:r>
              <a:rPr lang="it-IT" sz="4800" dirty="0" err="1"/>
              <a:t>Patients</a:t>
            </a:r>
            <a:r>
              <a:rPr lang="it-IT" sz="4800" dirty="0"/>
              <a:t> </a:t>
            </a:r>
            <a:r>
              <a:rPr lang="it-IT" sz="4800" dirty="0" err="1"/>
              <a:t>Suffering</a:t>
            </a:r>
            <a:r>
              <a:rPr lang="it-IT" sz="4800" dirty="0"/>
              <a:t> from </a:t>
            </a:r>
            <a:r>
              <a:rPr lang="it-IT" sz="4800" dirty="0" err="1"/>
              <a:t>Diarrhea</a:t>
            </a:r>
            <a:r>
              <a:rPr lang="it-IT" sz="4800" dirty="0"/>
              <a:t> </a:t>
            </a:r>
            <a:r>
              <a:rPr lang="it-IT" sz="4800" dirty="0" err="1"/>
              <a:t>Predominant</a:t>
            </a:r>
            <a:r>
              <a:rPr lang="it-IT" sz="4800" dirty="0"/>
              <a:t>-IBS: An Update. </a:t>
            </a:r>
            <a:r>
              <a:rPr lang="it-IT" sz="4800" dirty="0" err="1"/>
              <a:t>Dis</a:t>
            </a:r>
            <a:r>
              <a:rPr lang="it-IT" sz="4800" dirty="0"/>
              <a:t> Markers. 2020 </a:t>
            </a:r>
            <a:r>
              <a:rPr lang="it-IT" sz="4800" dirty="0" err="1"/>
              <a:t>Oct</a:t>
            </a:r>
            <a:r>
              <a:rPr lang="it-IT" sz="4800" dirty="0"/>
              <a:t> 13;2020:2886268. </a:t>
            </a:r>
            <a:r>
              <a:rPr lang="it-IT" sz="4800" dirty="0" err="1"/>
              <a:t>doi</a:t>
            </a:r>
            <a:r>
              <a:rPr lang="it-IT" sz="4800" dirty="0"/>
              <a:t>: 10.1155/2020/2886268. PMID: 33110455; PMCID: PMC7582069.</a:t>
            </a: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7196EC0-EA95-1694-F0C6-B72DA7F1F3A1}"/>
              </a:ext>
            </a:extLst>
          </p:cNvPr>
          <p:cNvSpPr txBox="1"/>
          <p:nvPr/>
        </p:nvSpPr>
        <p:spPr>
          <a:xfrm>
            <a:off x="66949" y="6488668"/>
            <a:ext cx="680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13/14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8DE15DC-B482-2A00-9143-2440E6F135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992" y="6257068"/>
            <a:ext cx="986059" cy="48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64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240D6C0-21FD-477C-BB2F-6978A33FA9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40" y="3429000"/>
            <a:ext cx="2926304" cy="219472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437C6C7-79FC-4660-B4B8-6F61F0AC8B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992" y="6257068"/>
            <a:ext cx="986059" cy="487778"/>
          </a:xfrm>
          <a:prstGeom prst="rect">
            <a:avLst/>
          </a:prstGeom>
        </p:spPr>
      </p:pic>
      <p:pic>
        <p:nvPicPr>
          <p:cNvPr id="9" name="Picture 2" descr="IRCCS Ospedale San Raffaele - Alleanza contro il cancro">
            <a:extLst>
              <a:ext uri="{FF2B5EF4-FFF2-40B4-BE49-F238E27FC236}">
                <a16:creationId xmlns:a16="http://schemas.microsoft.com/office/drawing/2014/main" id="{02E017B3-EA3B-4A41-9862-740B0F7A8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994" y="113154"/>
            <a:ext cx="1526559" cy="720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Grazie - Simboli Facebook">
            <a:extLst>
              <a:ext uri="{FF2B5EF4-FFF2-40B4-BE49-F238E27FC236}">
                <a16:creationId xmlns:a16="http://schemas.microsoft.com/office/drawing/2014/main" id="{5010CA99-B402-4683-BC11-1006078CD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240" y="1234272"/>
            <a:ext cx="285750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853299"/>
            <a:ext cx="10058400" cy="873850"/>
          </a:xfrm>
        </p:spPr>
        <p:txBody>
          <a:bodyPr/>
          <a:lstStyle/>
          <a:p>
            <a:r>
              <a:rPr lang="it-IT" sz="4000" dirty="0"/>
              <a:t>Indicazioni per la Chirurgia Bariatrica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26110" y="2193384"/>
            <a:ext cx="10867625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b="1" dirty="0">
                <a:solidFill>
                  <a:schemeClr val="bg2">
                    <a:lumMod val="25000"/>
                  </a:schemeClr>
                </a:solidFill>
              </a:rPr>
              <a:t>Criteri per la Chirurgica </a:t>
            </a:r>
            <a:r>
              <a:rPr lang="it-IT" sz="2000" b="1" dirty="0" err="1">
                <a:solidFill>
                  <a:schemeClr val="bg2">
                    <a:lumMod val="25000"/>
                  </a:schemeClr>
                </a:solidFill>
              </a:rPr>
              <a:t>Bariatrica</a:t>
            </a:r>
            <a:r>
              <a:rPr lang="it-IT" sz="2000" b="1" dirty="0">
                <a:solidFill>
                  <a:schemeClr val="bg2">
                    <a:lumMod val="25000"/>
                  </a:schemeClr>
                </a:solidFill>
              </a:rPr>
              <a:t>:</a:t>
            </a:r>
            <a:br>
              <a:rPr lang="it-IT" sz="20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it-IT" sz="2000" dirty="0"/>
              <a:t>BMI ≥ 40 kg/m² o ≥ 35 kg/m² con co-</a:t>
            </a:r>
            <a:r>
              <a:rPr lang="it-IT" sz="2000" dirty="0" err="1"/>
              <a:t>morbidità</a:t>
            </a:r>
            <a:r>
              <a:rPr lang="it-IT" sz="2000" dirty="0"/>
              <a:t> (ad es. diabete, ipertensione arteriosa).</a:t>
            </a:r>
            <a:br>
              <a:rPr lang="it-IT" sz="2000" dirty="0"/>
            </a:br>
            <a:r>
              <a:rPr lang="it-IT" sz="2000" dirty="0"/>
              <a:t>Fallimenti di precedenti trattamenti conservativi (dieta, esercizio fisico</a:t>
            </a:r>
            <a:r>
              <a:rPr lang="it-IT" dirty="0"/>
              <a:t>, farmaci</a:t>
            </a:r>
            <a:r>
              <a:rPr lang="it-IT" sz="2000" dirty="0"/>
              <a:t>).</a:t>
            </a:r>
            <a:br>
              <a:rPr lang="it-IT" sz="2000" dirty="0"/>
            </a:br>
            <a:r>
              <a:rPr lang="it-IT" sz="2000" dirty="0"/>
              <a:t>Complicazioni </a:t>
            </a:r>
            <a:r>
              <a:rPr lang="it-IT" dirty="0"/>
              <a:t>relate all’obesità che riducano la qualità della vita o la sopravvivenza</a:t>
            </a:r>
            <a:r>
              <a:rPr lang="it-IT" sz="2000" dirty="0"/>
              <a:t>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4B0C11-A474-4869-838B-F9C8DB4233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992" y="6257068"/>
            <a:ext cx="986059" cy="487778"/>
          </a:xfrm>
          <a:prstGeom prst="rect">
            <a:avLst/>
          </a:prstGeom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19F029F0-75B5-4062-B275-EE0B5FEC123B}"/>
              </a:ext>
            </a:extLst>
          </p:cNvPr>
          <p:cNvSpPr txBox="1">
            <a:spLocks/>
          </p:cNvSpPr>
          <p:nvPr/>
        </p:nvSpPr>
        <p:spPr>
          <a:xfrm>
            <a:off x="3923945" y="4451417"/>
            <a:ext cx="7215047" cy="1602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b="1" dirty="0">
                <a:solidFill>
                  <a:schemeClr val="bg2">
                    <a:lumMod val="25000"/>
                  </a:schemeClr>
                </a:solidFill>
              </a:rPr>
              <a:t>Obiettivi della Chirurgia:</a:t>
            </a:r>
            <a:br>
              <a:rPr lang="it-IT" sz="20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it-IT" sz="2000" dirty="0"/>
              <a:t>Sostenuto calo del peso corporeo.</a:t>
            </a:r>
            <a:br>
              <a:rPr lang="it-IT" sz="2000" dirty="0"/>
            </a:br>
            <a:r>
              <a:rPr lang="it-IT" sz="2000" dirty="0"/>
              <a:t>Risoluzione o miglioramento delle </a:t>
            </a:r>
            <a:r>
              <a:rPr lang="it-IT" sz="2000" dirty="0" err="1"/>
              <a:t>comorbidità</a:t>
            </a:r>
            <a:r>
              <a:rPr lang="it-IT" sz="2000" dirty="0"/>
              <a:t>.</a:t>
            </a:r>
            <a:br>
              <a:rPr lang="it-IT" sz="2000" dirty="0"/>
            </a:br>
            <a:r>
              <a:rPr lang="it-IT" sz="2000" dirty="0"/>
              <a:t>Miglioramento del quadro metabolico e della qualità della vita.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3029ED6-C152-44B5-8507-71D3342B33AE}"/>
              </a:ext>
            </a:extLst>
          </p:cNvPr>
          <p:cNvSpPr txBox="1"/>
          <p:nvPr/>
        </p:nvSpPr>
        <p:spPr>
          <a:xfrm>
            <a:off x="1257426" y="1690688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i="1" dirty="0"/>
              <a:t>Chi ne ha bisogno?</a:t>
            </a:r>
            <a:endParaRPr lang="it-IT" sz="2000" dirty="0"/>
          </a:p>
        </p:txBody>
      </p:sp>
      <p:pic>
        <p:nvPicPr>
          <p:cNvPr id="9" name="Picture 6" descr="Fernando Botero Biography, Artworks &amp; Exhibitions | Ocula Artist">
            <a:extLst>
              <a:ext uri="{FF2B5EF4-FFF2-40B4-BE49-F238E27FC236}">
                <a16:creationId xmlns:a16="http://schemas.microsoft.com/office/drawing/2014/main" id="{2AEE48E6-EEFA-4D46-A851-51E5926A4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426" y="3788424"/>
            <a:ext cx="2199167" cy="2199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D79F624-9809-2FEC-1A92-A55EE41BAA18}"/>
              </a:ext>
            </a:extLst>
          </p:cNvPr>
          <p:cNvSpPr txBox="1"/>
          <p:nvPr/>
        </p:nvSpPr>
        <p:spPr>
          <a:xfrm>
            <a:off x="66949" y="6488668"/>
            <a:ext cx="680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2/14</a:t>
            </a:r>
          </a:p>
        </p:txBody>
      </p:sp>
    </p:spTree>
    <p:extLst>
      <p:ext uri="{BB962C8B-B14F-4D97-AF65-F5344CB8AC3E}">
        <p14:creationId xmlns:p14="http://schemas.microsoft.com/office/powerpoint/2010/main" val="410185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53261FF-73B1-4B67-8F46-8733F3A1AB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992" y="6257068"/>
            <a:ext cx="986059" cy="48777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C352FF1-FC8F-4B26-9099-F344A3A37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063" y="4172440"/>
            <a:ext cx="2321138" cy="2162597"/>
          </a:xfrm>
          <a:prstGeom prst="rect">
            <a:avLst/>
          </a:prstGeom>
        </p:spPr>
      </p:pic>
      <p:pic>
        <p:nvPicPr>
          <p:cNvPr id="6" name="Picture 2" descr="Roux en y gastric bypass Laparoscopico - Dott. Marcello Avallone">
            <a:extLst>
              <a:ext uri="{FF2B5EF4-FFF2-40B4-BE49-F238E27FC236}">
                <a16:creationId xmlns:a16="http://schemas.microsoft.com/office/drawing/2014/main" id="{024BDED8-5C7F-48D7-9991-E8E7CB205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306" y="4172440"/>
            <a:ext cx="3054078" cy="223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4F7C571-A9E0-4D92-B37F-D7E2D7682213}"/>
              </a:ext>
            </a:extLst>
          </p:cNvPr>
          <p:cNvSpPr txBox="1"/>
          <p:nvPr/>
        </p:nvSpPr>
        <p:spPr>
          <a:xfrm>
            <a:off x="1201496" y="2674207"/>
            <a:ext cx="103370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2">
                    <a:lumMod val="25000"/>
                  </a:schemeClr>
                </a:solidFill>
              </a:rPr>
              <a:t>Procedure </a:t>
            </a:r>
            <a:r>
              <a:rPr lang="en-US" sz="1800" b="1" dirty="0" err="1">
                <a:solidFill>
                  <a:schemeClr val="bg2">
                    <a:lumMod val="25000"/>
                  </a:schemeClr>
                </a:solidFill>
              </a:rPr>
              <a:t>Malassorbitive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</a:rPr>
              <a:t>: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800" dirty="0" err="1"/>
              <a:t>Alterano</a:t>
            </a:r>
            <a:r>
              <a:rPr lang="en-US" sz="1800" dirty="0"/>
              <a:t> </a:t>
            </a:r>
            <a:r>
              <a:rPr lang="en-US" sz="1800" dirty="0" err="1"/>
              <a:t>l’assorbimento</a:t>
            </a:r>
            <a:r>
              <a:rPr lang="en-US" sz="1800" dirty="0"/>
              <a:t> </a:t>
            </a:r>
            <a:r>
              <a:rPr lang="en-US" sz="1800" dirty="0" err="1"/>
              <a:t>dei</a:t>
            </a:r>
            <a:r>
              <a:rPr lang="en-US" sz="1800" dirty="0"/>
              <a:t> </a:t>
            </a:r>
            <a:r>
              <a:rPr lang="en-US" sz="1800" dirty="0" err="1"/>
              <a:t>nutrienti</a:t>
            </a:r>
            <a:r>
              <a:rPr lang="en-US" sz="1800" dirty="0"/>
              <a:t> </a:t>
            </a:r>
            <a:r>
              <a:rPr lang="en-US" sz="1800" dirty="0" err="1"/>
              <a:t>saltando</a:t>
            </a:r>
            <a:r>
              <a:rPr lang="en-US" sz="1800" dirty="0"/>
              <a:t> </a:t>
            </a:r>
            <a:r>
              <a:rPr lang="en-US" sz="1800" dirty="0" err="1"/>
              <a:t>parti</a:t>
            </a:r>
            <a:r>
              <a:rPr lang="en-US" sz="1800" dirty="0"/>
              <a:t> </a:t>
            </a:r>
            <a:r>
              <a:rPr lang="en-US" sz="1800" dirty="0" err="1"/>
              <a:t>dell’intestine</a:t>
            </a:r>
            <a:r>
              <a:rPr lang="en-US" sz="1800" dirty="0"/>
              <a:t> (ad es.  </a:t>
            </a:r>
            <a:r>
              <a:rPr lang="it-IT" b="1" dirty="0"/>
              <a:t>Bypass Biliopancreatico con </a:t>
            </a:r>
            <a:r>
              <a:rPr lang="it-IT" b="1" dirty="0" err="1"/>
              <a:t>Duodenal</a:t>
            </a:r>
            <a:r>
              <a:rPr lang="it-IT" b="1" dirty="0"/>
              <a:t> Switch</a:t>
            </a:r>
            <a:r>
              <a:rPr lang="it-IT" dirty="0"/>
              <a:t>).</a:t>
            </a:r>
            <a:endParaRPr lang="it-IT" sz="18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D055F2D-3ED2-4F21-8BB1-0AB41C20A6AC}"/>
              </a:ext>
            </a:extLst>
          </p:cNvPr>
          <p:cNvSpPr txBox="1"/>
          <p:nvPr/>
        </p:nvSpPr>
        <p:spPr>
          <a:xfrm>
            <a:off x="1185240" y="3490010"/>
            <a:ext cx="101910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chemeClr val="bg2">
                    <a:lumMod val="25000"/>
                  </a:schemeClr>
                </a:solidFill>
              </a:rPr>
              <a:t>Tecniche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2">
                    <a:lumMod val="25000"/>
                  </a:schemeClr>
                </a:solidFill>
              </a:rPr>
              <a:t>miste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</a:rPr>
              <a:t>: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800" dirty="0"/>
              <a:t>Sia </a:t>
            </a:r>
            <a:r>
              <a:rPr lang="en-US" sz="1800" dirty="0" err="1"/>
              <a:t>restrittive</a:t>
            </a:r>
            <a:r>
              <a:rPr lang="en-US" sz="1800" dirty="0"/>
              <a:t> </a:t>
            </a:r>
            <a:r>
              <a:rPr lang="en-US" sz="1800" dirty="0" err="1"/>
              <a:t>che</a:t>
            </a:r>
            <a:r>
              <a:rPr lang="en-US" sz="1800" dirty="0"/>
              <a:t> </a:t>
            </a:r>
            <a:r>
              <a:rPr lang="en-US" sz="1800" dirty="0" err="1"/>
              <a:t>malassorbitive</a:t>
            </a:r>
            <a:r>
              <a:rPr lang="en-US" sz="1800" dirty="0"/>
              <a:t> (ad es.</a:t>
            </a:r>
            <a:r>
              <a:rPr lang="it-IT" dirty="0"/>
              <a:t> </a:t>
            </a:r>
            <a:r>
              <a:rPr lang="it-IT" b="1" dirty="0"/>
              <a:t>Roux-en-Y </a:t>
            </a:r>
            <a:r>
              <a:rPr lang="it-IT" b="1" dirty="0" err="1"/>
              <a:t>Gastric</a:t>
            </a:r>
            <a:r>
              <a:rPr lang="it-IT" b="1" dirty="0"/>
              <a:t> Bypass</a:t>
            </a:r>
            <a:r>
              <a:rPr lang="it-IT" dirty="0"/>
              <a:t>).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593FCBC-C168-4F9B-8782-40975C9C6955}"/>
              </a:ext>
            </a:extLst>
          </p:cNvPr>
          <p:cNvSpPr txBox="1"/>
          <p:nvPr/>
        </p:nvSpPr>
        <p:spPr>
          <a:xfrm>
            <a:off x="1201496" y="1912780"/>
            <a:ext cx="101910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bg2">
                    <a:lumMod val="25000"/>
                  </a:schemeClr>
                </a:solidFill>
              </a:rPr>
              <a:t>Procedure </a:t>
            </a:r>
            <a:r>
              <a:rPr lang="en-US" sz="1800" b="1" dirty="0" err="1">
                <a:solidFill>
                  <a:schemeClr val="bg2">
                    <a:lumMod val="25000"/>
                  </a:schemeClr>
                </a:solidFill>
              </a:rPr>
              <a:t>Restrittive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</a:rPr>
              <a:t>: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800" dirty="0" err="1"/>
              <a:t>Limitano</a:t>
            </a:r>
            <a:r>
              <a:rPr lang="en-US" sz="1800" dirty="0"/>
              <a:t> le </a:t>
            </a:r>
            <a:r>
              <a:rPr lang="en-US" sz="1800" dirty="0" err="1"/>
              <a:t>dimensioni</a:t>
            </a:r>
            <a:r>
              <a:rPr lang="en-US" sz="1800" dirty="0"/>
              <a:t> </a:t>
            </a:r>
            <a:r>
              <a:rPr lang="en-US" sz="1800" dirty="0" err="1"/>
              <a:t>dello</a:t>
            </a:r>
            <a:r>
              <a:rPr lang="en-US" sz="1800" dirty="0"/>
              <a:t> </a:t>
            </a:r>
            <a:r>
              <a:rPr lang="en-US" sz="1800" dirty="0" err="1"/>
              <a:t>stomaco</a:t>
            </a:r>
            <a:r>
              <a:rPr lang="en-US" sz="1800" dirty="0"/>
              <a:t> per </a:t>
            </a:r>
            <a:r>
              <a:rPr lang="en-US" sz="1800" dirty="0" err="1"/>
              <a:t>ridurre</a:t>
            </a:r>
            <a:r>
              <a:rPr lang="en-US" sz="1800" dirty="0"/>
              <a:t> </a:t>
            </a:r>
            <a:r>
              <a:rPr lang="en-US" dirty="0" err="1"/>
              <a:t>l’introito</a:t>
            </a:r>
            <a:r>
              <a:rPr lang="en-US" dirty="0"/>
              <a:t> di </a:t>
            </a:r>
            <a:r>
              <a:rPr lang="en-US" dirty="0" err="1"/>
              <a:t>cibo</a:t>
            </a:r>
            <a:r>
              <a:rPr lang="en-US" dirty="0"/>
              <a:t> (a</a:t>
            </a:r>
            <a:r>
              <a:rPr lang="en-US" sz="1800" dirty="0"/>
              <a:t>d </a:t>
            </a:r>
            <a:r>
              <a:rPr lang="en-US" sz="1800" dirty="0" err="1"/>
              <a:t>es</a:t>
            </a:r>
            <a:r>
              <a:rPr lang="en-US" sz="1800" dirty="0"/>
              <a:t>. </a:t>
            </a:r>
            <a:r>
              <a:rPr lang="en-US" sz="1800" b="1" dirty="0"/>
              <a:t>Sleeve Gastrectomy</a:t>
            </a:r>
            <a:r>
              <a:rPr lang="en-US" sz="1800" dirty="0"/>
              <a:t> - </a:t>
            </a:r>
            <a:r>
              <a:rPr lang="en-US" sz="1800" dirty="0" err="1"/>
              <a:t>rimozione</a:t>
            </a:r>
            <a:r>
              <a:rPr lang="en-US" sz="1800" dirty="0"/>
              <a:t> di ~80% </a:t>
            </a:r>
            <a:r>
              <a:rPr lang="en-US" sz="1800" dirty="0" err="1"/>
              <a:t>dello</a:t>
            </a:r>
            <a:r>
              <a:rPr lang="en-US" sz="1800" dirty="0"/>
              <a:t> </a:t>
            </a:r>
            <a:r>
              <a:rPr lang="en-US" sz="1800" dirty="0" err="1"/>
              <a:t>stomaco</a:t>
            </a:r>
            <a:r>
              <a:rPr lang="en-US" sz="1800" dirty="0"/>
              <a:t>).</a:t>
            </a:r>
            <a:endParaRPr lang="it-IT" sz="18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7A43EF-B967-5BE3-31E8-05B6E846AE36}"/>
              </a:ext>
            </a:extLst>
          </p:cNvPr>
          <p:cNvSpPr txBox="1">
            <a:spLocks/>
          </p:cNvSpPr>
          <p:nvPr/>
        </p:nvSpPr>
        <p:spPr>
          <a:xfrm>
            <a:off x="7264498" y="4203892"/>
            <a:ext cx="4281439" cy="2410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b="1" dirty="0">
                <a:solidFill>
                  <a:schemeClr val="bg2">
                    <a:lumMod val="25000"/>
                  </a:schemeClr>
                </a:solidFill>
              </a:rPr>
              <a:t>Conseguenze  della Chirurgia:</a:t>
            </a:r>
            <a:br>
              <a:rPr lang="it-IT" sz="20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it-IT" sz="1800" dirty="0"/>
              <a:t>Non solo sul metabolismo energetico e sull’assorbimento dei nutrienti. </a:t>
            </a:r>
          </a:p>
          <a:p>
            <a:pPr marL="0" indent="0">
              <a:buNone/>
            </a:pPr>
            <a:r>
              <a:rPr lang="it-IT" sz="1800" dirty="0"/>
              <a:t>Le modifiche anatomiche e funzionali che ne derivano hanno un impatto profondo anche sull’ecosistema intestinale con potenziali effetti a lungo termine…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31EE3A3F-C8AA-3704-39C3-9D9E2D5ABCE7}"/>
              </a:ext>
            </a:extLst>
          </p:cNvPr>
          <p:cNvSpPr txBox="1">
            <a:spLocks/>
          </p:cNvSpPr>
          <p:nvPr/>
        </p:nvSpPr>
        <p:spPr>
          <a:xfrm>
            <a:off x="1022954" y="766460"/>
            <a:ext cx="10515600" cy="906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dirty="0"/>
              <a:t>Tipi di </a:t>
            </a:r>
            <a:r>
              <a:rPr lang="en-US" sz="4000" dirty="0" err="1"/>
              <a:t>Chirurgia</a:t>
            </a:r>
            <a:r>
              <a:rPr lang="en-US" sz="4000" dirty="0"/>
              <a:t> </a:t>
            </a:r>
            <a:r>
              <a:rPr lang="en-US" sz="4000" dirty="0" err="1"/>
              <a:t>Bariatrica</a:t>
            </a:r>
            <a:endParaRPr lang="it-IT" sz="40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09FBBE7-65EF-7290-FBC0-EE6A93DD627B}"/>
              </a:ext>
            </a:extLst>
          </p:cNvPr>
          <p:cNvSpPr txBox="1"/>
          <p:nvPr/>
        </p:nvSpPr>
        <p:spPr>
          <a:xfrm>
            <a:off x="66949" y="6488668"/>
            <a:ext cx="680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3/14</a:t>
            </a:r>
          </a:p>
        </p:txBody>
      </p:sp>
    </p:spTree>
    <p:extLst>
      <p:ext uri="{BB962C8B-B14F-4D97-AF65-F5344CB8AC3E}">
        <p14:creationId xmlns:p14="http://schemas.microsoft.com/office/powerpoint/2010/main" val="105898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52026" y="778659"/>
            <a:ext cx="10515600" cy="906917"/>
          </a:xfrm>
        </p:spPr>
        <p:txBody>
          <a:bodyPr/>
          <a:lstStyle/>
          <a:p>
            <a:r>
              <a:rPr lang="en-US" sz="4000" dirty="0"/>
              <a:t>Il Microbiota </a:t>
            </a:r>
            <a:r>
              <a:rPr lang="en-US" sz="4000" dirty="0" err="1"/>
              <a:t>Intestinale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91764" y="2526632"/>
            <a:ext cx="9699557" cy="902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</a:rPr>
              <a:t>Definizione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:</a:t>
            </a:r>
            <a:r>
              <a:rPr lang="en-US" sz="2400" dirty="0"/>
              <a:t> </a:t>
            </a:r>
            <a:r>
              <a:rPr lang="it-IT" sz="2400" dirty="0"/>
              <a:t>l'insieme di microrganismi, principalmente batteri, ma anche virus, funghi e protozoi, che vivono e interagiscono nel tratto gastrointestinale, in particolare nell'intestino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FD84A21-FDD0-47B8-A3D8-337CE196C2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992" y="6257068"/>
            <a:ext cx="986059" cy="48777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D09F872-4517-4266-A2D7-DDD7BB9BDCAF}"/>
              </a:ext>
            </a:extLst>
          </p:cNvPr>
          <p:cNvSpPr txBox="1"/>
          <p:nvPr/>
        </p:nvSpPr>
        <p:spPr>
          <a:xfrm>
            <a:off x="591764" y="191619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bg2">
                    <a:lumMod val="25000"/>
                  </a:schemeClr>
                </a:solidFill>
              </a:rPr>
              <a:t>Che </a:t>
            </a:r>
            <a:r>
              <a:rPr lang="en-US" sz="2400" b="1" i="1" dirty="0" err="1">
                <a:solidFill>
                  <a:schemeClr val="bg2">
                    <a:lumMod val="25000"/>
                  </a:schemeClr>
                </a:solidFill>
              </a:rPr>
              <a:t>cosa</a:t>
            </a:r>
            <a:r>
              <a:rPr lang="en-US" sz="2400" b="1" i="1" dirty="0">
                <a:solidFill>
                  <a:schemeClr val="bg2">
                    <a:lumMod val="25000"/>
                  </a:schemeClr>
                </a:solidFill>
              </a:rPr>
              <a:t> è?</a:t>
            </a:r>
            <a:endParaRPr lang="it-IT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9C63276-90A2-4BD2-B951-B4CD42A24952}"/>
              </a:ext>
            </a:extLst>
          </p:cNvPr>
          <p:cNvSpPr txBox="1"/>
          <p:nvPr/>
        </p:nvSpPr>
        <p:spPr>
          <a:xfrm>
            <a:off x="589911" y="3823301"/>
            <a:ext cx="675016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</a:rPr>
              <a:t>Funzioni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Digestione di carboidrati complessi e produzione di acidi grassi a catena corta (SCFA).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Modulazione del sistema immunitario e dell'infiammazione.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Interazione con la barriera intestinale per mantenere l'omeostasi.</a:t>
            </a:r>
          </a:p>
        </p:txBody>
      </p:sp>
      <p:pic>
        <p:nvPicPr>
          <p:cNvPr id="5" name="Picture 2" descr="Biologa Nutrizionista - Dott.ssa Emanuela Bandieri, educazione alimentare,  nutrizionista modena">
            <a:extLst>
              <a:ext uri="{FF2B5EF4-FFF2-40B4-BE49-F238E27FC236}">
                <a16:creationId xmlns:a16="http://schemas.microsoft.com/office/drawing/2014/main" id="{5FE5F3B9-7061-47E2-9185-02F9A34B6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891" y="3510686"/>
            <a:ext cx="2697430" cy="274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38EB702-64E7-BCDF-436F-CD3ADEA152D6}"/>
              </a:ext>
            </a:extLst>
          </p:cNvPr>
          <p:cNvSpPr txBox="1"/>
          <p:nvPr/>
        </p:nvSpPr>
        <p:spPr>
          <a:xfrm>
            <a:off x="66949" y="6488668"/>
            <a:ext cx="680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4/14</a:t>
            </a:r>
          </a:p>
        </p:txBody>
      </p:sp>
    </p:spTree>
    <p:extLst>
      <p:ext uri="{BB962C8B-B14F-4D97-AF65-F5344CB8AC3E}">
        <p14:creationId xmlns:p14="http://schemas.microsoft.com/office/powerpoint/2010/main" val="83395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CE37C8BC-F9D1-46A3-BC64-60C3D407DCE9}"/>
              </a:ext>
            </a:extLst>
          </p:cNvPr>
          <p:cNvSpPr/>
          <p:nvPr/>
        </p:nvSpPr>
        <p:spPr>
          <a:xfrm>
            <a:off x="8322947" y="4430965"/>
            <a:ext cx="3648976" cy="1651803"/>
          </a:xfrm>
          <a:prstGeom prst="round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noFill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5279757E-2E79-4A96-921F-31A6B039DA47}"/>
              </a:ext>
            </a:extLst>
          </p:cNvPr>
          <p:cNvSpPr/>
          <p:nvPr/>
        </p:nvSpPr>
        <p:spPr>
          <a:xfrm>
            <a:off x="1028223" y="540249"/>
            <a:ext cx="10943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spc="-5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La Barriera Intestinale: Una Struttura Complessa</a:t>
            </a:r>
          </a:p>
        </p:txBody>
      </p: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2DDBDE6D-CA7B-4998-942F-5C9629D69ECE}"/>
              </a:ext>
            </a:extLst>
          </p:cNvPr>
          <p:cNvGrpSpPr/>
          <p:nvPr/>
        </p:nvGrpSpPr>
        <p:grpSpPr>
          <a:xfrm>
            <a:off x="-208349" y="2017539"/>
            <a:ext cx="8184966" cy="4682378"/>
            <a:chOff x="298309" y="2295682"/>
            <a:chExt cx="8263619" cy="5028650"/>
          </a:xfrm>
        </p:grpSpPr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72073790-CEE5-41B7-A44F-6D04B1305CDB}"/>
                </a:ext>
              </a:extLst>
            </p:cNvPr>
            <p:cNvSpPr txBox="1"/>
            <p:nvPr/>
          </p:nvSpPr>
          <p:spPr>
            <a:xfrm>
              <a:off x="3713211" y="4524290"/>
              <a:ext cx="4848717" cy="8924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Barriera fisica che impedisce il contatto diretto tra i batteri e l'epitelio intestinale. Composto principalmente da mucine prodotte dalle cellule </a:t>
              </a:r>
              <a:r>
                <a:rPr lang="it-IT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goblet</a:t>
              </a:r>
              <a:r>
                <a:rPr lang="it-IT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it-IT" sz="1600" dirty="0"/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179A2E40-35C1-40FE-8DF2-1DBE8FE78A49}"/>
                </a:ext>
              </a:extLst>
            </p:cNvPr>
            <p:cNvSpPr txBox="1"/>
            <p:nvPr/>
          </p:nvSpPr>
          <p:spPr>
            <a:xfrm>
              <a:off x="298309" y="4734116"/>
              <a:ext cx="3806798" cy="3966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Strato di Muco</a:t>
              </a:r>
              <a:endParaRPr lang="it-IT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4AA8B996-E815-45B0-85D9-700845536589}"/>
                </a:ext>
              </a:extLst>
            </p:cNvPr>
            <p:cNvSpPr txBox="1"/>
            <p:nvPr/>
          </p:nvSpPr>
          <p:spPr>
            <a:xfrm>
              <a:off x="3796705" y="5638592"/>
              <a:ext cx="4681728" cy="16857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600" dirty="0"/>
                <a:t>Composto da GALT, linfociti T e B, cellule M, </a:t>
              </a:r>
              <a:r>
                <a:rPr lang="it-IT" sz="1600" dirty="0" err="1"/>
                <a:t>sIgA</a:t>
              </a:r>
              <a:r>
                <a:rPr lang="it-IT" sz="1600" dirty="0"/>
                <a:t>, </a:t>
              </a:r>
              <a:r>
                <a:rPr lang="it-IT" sz="1600" dirty="0" err="1"/>
                <a:t>defensine</a:t>
              </a:r>
              <a:r>
                <a:rPr lang="it-IT" sz="1600" dirty="0"/>
                <a:t> e altre molecole antimicrobiche. Protegge dai patogeni, tollera gli antigeni innocui (come alimenti e microbiota) e svolge una continua sorveglianza immunitaria nelle superfici a contatto con l’ambiente esterno.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F64C2A37-15A5-4F24-848F-01F25D4689BE}"/>
                </a:ext>
              </a:extLst>
            </p:cNvPr>
            <p:cNvSpPr txBox="1"/>
            <p:nvPr/>
          </p:nvSpPr>
          <p:spPr>
            <a:xfrm>
              <a:off x="298309" y="5884814"/>
              <a:ext cx="3806798" cy="3966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Sistema Immunitario </a:t>
              </a:r>
              <a:r>
                <a:rPr lang="it-IT" b="1" dirty="0" err="1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Mucosale</a:t>
              </a:r>
              <a:endParaRPr lang="it-IT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CCB243AB-8750-4D7F-89DA-08F838736D65}"/>
                </a:ext>
              </a:extLst>
            </p:cNvPr>
            <p:cNvSpPr txBox="1"/>
            <p:nvPr/>
          </p:nvSpPr>
          <p:spPr>
            <a:xfrm>
              <a:off x="298309" y="3583420"/>
              <a:ext cx="3806798" cy="3966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</a:rPr>
                <a:t>Proteine di Giunzione</a:t>
              </a:r>
              <a:endParaRPr lang="it-IT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C4EF0E25-2749-4898-B6BC-172F216F1701}"/>
                </a:ext>
              </a:extLst>
            </p:cNvPr>
            <p:cNvSpPr txBox="1"/>
            <p:nvPr/>
          </p:nvSpPr>
          <p:spPr>
            <a:xfrm>
              <a:off x="298309" y="2432723"/>
              <a:ext cx="3806798" cy="3966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Epitelio Intestinale</a:t>
              </a:r>
              <a:endParaRPr lang="it-IT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4B1A4713-AD7F-44DA-A84C-5D706E56ECE3}"/>
                </a:ext>
              </a:extLst>
            </p:cNvPr>
            <p:cNvSpPr txBox="1"/>
            <p:nvPr/>
          </p:nvSpPr>
          <p:spPr>
            <a:xfrm>
              <a:off x="3917863" y="2295682"/>
              <a:ext cx="4439413" cy="8924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Un singolo strato di cellule epiteliali che funge da prima linea di difesa. Assorbe nutrienti essenziali e secreta muco protettivo.</a:t>
              </a:r>
              <a:endParaRPr lang="it-IT" sz="1600" dirty="0"/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6787042D-3A11-4442-BF68-A62AA0689819}"/>
                </a:ext>
              </a:extLst>
            </p:cNvPr>
            <p:cNvSpPr txBox="1"/>
            <p:nvPr/>
          </p:nvSpPr>
          <p:spPr>
            <a:xfrm>
              <a:off x="3917863" y="3409986"/>
              <a:ext cx="4439413" cy="11568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Proteine complesse (</a:t>
              </a:r>
              <a:r>
                <a:rPr lang="it-IT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TJs</a:t>
              </a:r>
              <a:r>
                <a:rPr lang="it-IT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, occludine, </a:t>
              </a:r>
              <a:r>
                <a:rPr lang="it-IT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etc</a:t>
              </a:r>
              <a:r>
                <a:rPr lang="it-IT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 che regolano la permeabilità </a:t>
              </a:r>
              <a:r>
                <a:rPr lang="it-IT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paracellulare</a:t>
              </a:r>
              <a:r>
                <a:rPr lang="it-IT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, impedendo il passaggio non controllato di molecole o microrganismi.</a:t>
              </a:r>
              <a:endParaRPr lang="it-IT" sz="1600" dirty="0"/>
            </a:p>
          </p:txBody>
        </p:sp>
      </p:grpSp>
      <p:pic>
        <p:nvPicPr>
          <p:cNvPr id="27" name="Immagine 26">
            <a:extLst>
              <a:ext uri="{FF2B5EF4-FFF2-40B4-BE49-F238E27FC236}">
                <a16:creationId xmlns:a16="http://schemas.microsoft.com/office/drawing/2014/main" id="{32DD888C-7098-430A-9365-213C4052E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964" y="2320691"/>
            <a:ext cx="2194105" cy="1872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23360" endPos="28000" dist="5000" dir="5400000" sy="-100000" algn="bl" rotWithShape="0"/>
            <a:softEdge rad="234180"/>
          </a:effectLst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7AEA6B44-DF51-4602-8110-A2CD4DCA6F70}"/>
              </a:ext>
            </a:extLst>
          </p:cNvPr>
          <p:cNvSpPr txBox="1"/>
          <p:nvPr/>
        </p:nvSpPr>
        <p:spPr>
          <a:xfrm>
            <a:off x="8351259" y="4616749"/>
            <a:ext cx="380210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t-IT" b="1" dirty="0">
                <a:solidFill>
                  <a:schemeClr val="bg2">
                    <a:lumMod val="25000"/>
                  </a:schemeClr>
                </a:solidFill>
              </a:rPr>
              <a:t>Funzioni chiave:</a:t>
            </a:r>
          </a:p>
          <a:p>
            <a:pPr lvl="0"/>
            <a:r>
              <a:rPr lang="it-IT" sz="1600" dirty="0"/>
              <a:t>Previene l'ingresso di sostanze nocive nel flusso sanguigno.</a:t>
            </a:r>
          </a:p>
          <a:p>
            <a:pPr lvl="0"/>
            <a:r>
              <a:rPr lang="it-IT" sz="1600" dirty="0"/>
              <a:t>Mantiene l'omeostasi immunitaria.</a:t>
            </a:r>
          </a:p>
          <a:p>
            <a:pPr lvl="0"/>
            <a:r>
              <a:rPr lang="it-IT" sz="1600" dirty="0"/>
              <a:t>Favorisce l'assorbimento dei nutrienti.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D9C49034-B430-4E50-A29F-3F6A0E07E637}"/>
              </a:ext>
            </a:extLst>
          </p:cNvPr>
          <p:cNvSpPr txBox="1"/>
          <p:nvPr/>
        </p:nvSpPr>
        <p:spPr>
          <a:xfrm>
            <a:off x="1028223" y="1311937"/>
            <a:ext cx="104175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Struttura fisiologica complessa che separa il lume intestinale (contenente sostanze alimentari, microrganismi e sostanze estranee) dall'ambiente interno dell'organismo.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11A5D553-EC26-4B97-B703-D04C5ECE34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992" y="6257068"/>
            <a:ext cx="986059" cy="48777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482057F-23E4-B419-025E-6FDDAA9C2E11}"/>
              </a:ext>
            </a:extLst>
          </p:cNvPr>
          <p:cNvSpPr txBox="1"/>
          <p:nvPr/>
        </p:nvSpPr>
        <p:spPr>
          <a:xfrm>
            <a:off x="66949" y="6488668"/>
            <a:ext cx="680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5/14</a:t>
            </a:r>
          </a:p>
        </p:txBody>
      </p:sp>
    </p:spTree>
    <p:extLst>
      <p:ext uri="{BB962C8B-B14F-4D97-AF65-F5344CB8AC3E}">
        <p14:creationId xmlns:p14="http://schemas.microsoft.com/office/powerpoint/2010/main" val="290060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19936" y="862488"/>
            <a:ext cx="10515600" cy="854073"/>
          </a:xfrm>
        </p:spPr>
        <p:txBody>
          <a:bodyPr/>
          <a:lstStyle/>
          <a:p>
            <a:r>
              <a:rPr lang="en-US" sz="4000" dirty="0" err="1"/>
              <a:t>Quali</a:t>
            </a:r>
            <a:r>
              <a:rPr lang="en-US" sz="4000" dirty="0"/>
              <a:t> </a:t>
            </a:r>
            <a:r>
              <a:rPr lang="en-US" sz="4000" dirty="0" err="1"/>
              <a:t>sono</a:t>
            </a:r>
            <a:r>
              <a:rPr lang="en-US" sz="4000" dirty="0"/>
              <a:t> le </a:t>
            </a:r>
            <a:r>
              <a:rPr lang="en-US" sz="4000" dirty="0" err="1"/>
              <a:t>condizioni</a:t>
            </a:r>
            <a:r>
              <a:rPr lang="en-US" sz="4000" dirty="0"/>
              <a:t> pre-</a:t>
            </a:r>
            <a:r>
              <a:rPr lang="en-US" sz="4000" dirty="0" err="1"/>
              <a:t>intervento</a:t>
            </a:r>
            <a:r>
              <a:rPr lang="en-US" sz="4000" dirty="0"/>
              <a:t>?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1451" y="2014340"/>
            <a:ext cx="11555742" cy="697389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Microbiota</a:t>
            </a:r>
            <a:br>
              <a:rPr lang="en-US" sz="2000" dirty="0"/>
            </a:br>
            <a:r>
              <a:rPr lang="en-US" sz="2000" i="1" dirty="0" err="1"/>
              <a:t>Caratteristiche</a:t>
            </a:r>
            <a:r>
              <a:rPr lang="en-US" sz="2000" i="1" dirty="0"/>
              <a:t> </a:t>
            </a:r>
            <a:r>
              <a:rPr lang="en-US" sz="2000" i="1" dirty="0" err="1"/>
              <a:t>Principali</a:t>
            </a:r>
            <a:r>
              <a:rPr lang="en-US" b="1" dirty="0"/>
              <a:t> :</a:t>
            </a:r>
            <a:endParaRPr lang="it-IT" sz="2000" i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FA1187C-5C26-4CFB-B0C4-0FB0A35ACE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992" y="6257068"/>
            <a:ext cx="986059" cy="487778"/>
          </a:xfrm>
          <a:prstGeom prst="rect">
            <a:avLst/>
          </a:prstGeom>
        </p:spPr>
      </p:pic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21E2D9F9-54C2-49FE-A285-DAB0776A0472}"/>
              </a:ext>
            </a:extLst>
          </p:cNvPr>
          <p:cNvSpPr txBox="1">
            <a:spLocks/>
          </p:cNvSpPr>
          <p:nvPr/>
        </p:nvSpPr>
        <p:spPr>
          <a:xfrm>
            <a:off x="1071451" y="4478997"/>
            <a:ext cx="11555742" cy="770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</a:rPr>
              <a:t>Barriera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</a:rPr>
              <a:t>Intestinale</a:t>
            </a:r>
            <a:br>
              <a:rPr lang="en-US" sz="2000" dirty="0"/>
            </a:br>
            <a:r>
              <a:rPr lang="en-US" sz="2000" i="1" dirty="0" err="1"/>
              <a:t>Caratteristiche</a:t>
            </a:r>
            <a:r>
              <a:rPr lang="en-US" sz="2000" i="1" dirty="0"/>
              <a:t> </a:t>
            </a:r>
            <a:r>
              <a:rPr lang="en-US" sz="2000" i="1" dirty="0" err="1"/>
              <a:t>Principali</a:t>
            </a:r>
            <a:r>
              <a:rPr lang="en-US" sz="2000" i="1" dirty="0"/>
              <a:t> </a:t>
            </a:r>
            <a:r>
              <a:rPr lang="en-US" sz="2000" b="1" dirty="0"/>
              <a:t>:</a:t>
            </a:r>
            <a:endParaRPr lang="en-US" sz="20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6D6BFDB-6E58-4CAA-8F84-A2C8052FCE3E}"/>
              </a:ext>
            </a:extLst>
          </p:cNvPr>
          <p:cNvSpPr txBox="1"/>
          <p:nvPr/>
        </p:nvSpPr>
        <p:spPr>
          <a:xfrm>
            <a:off x="1624263" y="2680543"/>
            <a:ext cx="650040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Disbiosi</a:t>
            </a:r>
            <a:r>
              <a:rPr lang="en-US" sz="2000" dirty="0"/>
              <a:t> e </a:t>
            </a:r>
            <a:r>
              <a:rPr lang="en-US" sz="2000" dirty="0" err="1"/>
              <a:t>diversità</a:t>
            </a:r>
            <a:r>
              <a:rPr lang="en-US" sz="2000" dirty="0"/>
              <a:t> </a:t>
            </a:r>
            <a:r>
              <a:rPr lang="en-US" sz="2000" dirty="0" err="1"/>
              <a:t>microbica</a:t>
            </a:r>
            <a:r>
              <a:rPr lang="en-US" sz="2000" dirty="0"/>
              <a:t> </a:t>
            </a:r>
            <a:r>
              <a:rPr lang="en-US" sz="2000" dirty="0" err="1"/>
              <a:t>ridotta</a:t>
            </a:r>
            <a:endParaRPr lang="en-US" sz="2000" dirty="0"/>
          </a:p>
          <a:p>
            <a:r>
              <a:rPr lang="en-US" sz="2000" dirty="0" err="1"/>
              <a:t>Squilibrio</a:t>
            </a:r>
            <a:r>
              <a:rPr lang="en-US" sz="2000" dirty="0"/>
              <a:t> </a:t>
            </a:r>
            <a:r>
              <a:rPr lang="en-US" sz="2000" dirty="0" err="1"/>
              <a:t>nella</a:t>
            </a:r>
            <a:r>
              <a:rPr lang="en-US" sz="2000" dirty="0"/>
              <a:t> </a:t>
            </a:r>
            <a:r>
              <a:rPr lang="en-US" sz="2000" dirty="0" err="1"/>
              <a:t>composizione</a:t>
            </a:r>
            <a:r>
              <a:rPr lang="en-US" sz="2000" dirty="0"/>
              <a:t> </a:t>
            </a:r>
            <a:r>
              <a:rPr lang="en-US" sz="2000" dirty="0" err="1"/>
              <a:t>dei</a:t>
            </a:r>
            <a:r>
              <a:rPr lang="en-US" sz="2000" dirty="0"/>
              <a:t> phyla</a:t>
            </a:r>
            <a:br>
              <a:rPr lang="en-US" sz="2000" dirty="0"/>
            </a:br>
            <a:r>
              <a:rPr lang="en-US" sz="2000" dirty="0" err="1"/>
              <a:t>Aumento</a:t>
            </a:r>
            <a:r>
              <a:rPr lang="en-US" sz="2000" dirty="0"/>
              <a:t> </a:t>
            </a:r>
            <a:r>
              <a:rPr lang="en-US" sz="2000" dirty="0" err="1"/>
              <a:t>relativo</a:t>
            </a:r>
            <a:r>
              <a:rPr lang="en-US" sz="2000" dirty="0"/>
              <a:t> </a:t>
            </a:r>
            <a:r>
              <a:rPr lang="it-IT" sz="2000" dirty="0"/>
              <a:t>di </a:t>
            </a:r>
            <a:r>
              <a:rPr lang="it-IT" sz="2000" i="1" dirty="0" err="1"/>
              <a:t>Firmicutes</a:t>
            </a:r>
            <a:r>
              <a:rPr lang="it-IT" sz="2000" dirty="0"/>
              <a:t>: </a:t>
            </a:r>
            <a:r>
              <a:rPr lang="it-IT" sz="2000" dirty="0" err="1"/>
              <a:t>obesogeni</a:t>
            </a:r>
            <a:r>
              <a:rPr lang="it-IT" sz="2000" dirty="0"/>
              <a:t> e pro-infiammatori </a:t>
            </a:r>
          </a:p>
          <a:p>
            <a:r>
              <a:rPr lang="it-IT" sz="2000" dirty="0"/>
              <a:t>Livelli più bassi di </a:t>
            </a:r>
            <a:r>
              <a:rPr lang="it-IT" sz="2000" i="1" dirty="0" err="1"/>
              <a:t>Bacteroidetes</a:t>
            </a:r>
            <a:r>
              <a:rPr lang="it-IT" sz="2000" dirty="0"/>
              <a:t> e specie benefiche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DAC0E6E-DA75-4460-8B50-36B36327382F}"/>
              </a:ext>
            </a:extLst>
          </p:cNvPr>
          <p:cNvSpPr txBox="1"/>
          <p:nvPr/>
        </p:nvSpPr>
        <p:spPr>
          <a:xfrm>
            <a:off x="1608653" y="5145506"/>
            <a:ext cx="74603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/>
              <a:t>Strato di muco ridotto</a:t>
            </a:r>
          </a:p>
          <a:p>
            <a:r>
              <a:rPr lang="it-IT" sz="2000" dirty="0"/>
              <a:t>Disposizione disfunzionale delle giunzioni strette </a:t>
            </a:r>
          </a:p>
          <a:p>
            <a:r>
              <a:rPr lang="it-IT" sz="2000" dirty="0"/>
              <a:t>Permeabilità intestinale aumentata</a:t>
            </a:r>
          </a:p>
          <a:p>
            <a:r>
              <a:rPr lang="it-IT" sz="2000" dirty="0"/>
              <a:t>Livelli più elevati di LPS e marcatori di infiammazione in circolo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D4772C4E-7169-4FB2-8078-70D1F82A218F}"/>
              </a:ext>
            </a:extLst>
          </p:cNvPr>
          <p:cNvGrpSpPr/>
          <p:nvPr/>
        </p:nvGrpSpPr>
        <p:grpSpPr>
          <a:xfrm>
            <a:off x="8712836" y="1652643"/>
            <a:ext cx="2426156" cy="1923375"/>
            <a:chOff x="9108332" y="1230463"/>
            <a:chExt cx="2426156" cy="1923375"/>
          </a:xfrm>
        </p:grpSpPr>
        <p:pic>
          <p:nvPicPr>
            <p:cNvPr id="1028" name="Picture 4" descr="Up And Down PNG Transparent Images Free Download | Vector Files | Pngtree">
              <a:extLst>
                <a:ext uri="{FF2B5EF4-FFF2-40B4-BE49-F238E27FC236}">
                  <a16:creationId xmlns:a16="http://schemas.microsoft.com/office/drawing/2014/main" id="{C8030100-4C20-4CDE-A1B3-DCFF92068B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7260" y="1230463"/>
              <a:ext cx="1909468" cy="1909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269C0FF9-F11D-4898-8086-FA9A4A5A88F0}"/>
                </a:ext>
              </a:extLst>
            </p:cNvPr>
            <p:cNvSpPr txBox="1"/>
            <p:nvPr/>
          </p:nvSpPr>
          <p:spPr>
            <a:xfrm>
              <a:off x="10223868" y="1359720"/>
              <a:ext cx="13106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 err="1">
                  <a:solidFill>
                    <a:srgbClr val="FF0000"/>
                  </a:solidFill>
                </a:rPr>
                <a:t>Firmicutes</a:t>
              </a:r>
              <a:endParaRPr lang="it-IT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DCE4A804-BBEB-4565-A212-FA092D812A8F}"/>
                </a:ext>
              </a:extLst>
            </p:cNvPr>
            <p:cNvSpPr txBox="1"/>
            <p:nvPr/>
          </p:nvSpPr>
          <p:spPr>
            <a:xfrm>
              <a:off x="9108332" y="2753728"/>
              <a:ext cx="17448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 err="1">
                  <a:solidFill>
                    <a:schemeClr val="accent6">
                      <a:lumMod val="50000"/>
                    </a:schemeClr>
                  </a:solidFill>
                </a:rPr>
                <a:t>Bacteroidetes</a:t>
              </a:r>
              <a:endParaRPr lang="it-IT" sz="20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pic>
        <p:nvPicPr>
          <p:cNvPr id="1030" name="Picture 6" descr="The Relationships between Intestinal Permeability and Target Antibodies for  a Spectrum of Autoimmune Diseases">
            <a:extLst>
              <a:ext uri="{FF2B5EF4-FFF2-40B4-BE49-F238E27FC236}">
                <a16:creationId xmlns:a16="http://schemas.microsoft.com/office/drawing/2014/main" id="{31750AB7-B6A8-4DA8-A6CB-3D22A4FC2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836" y="4097533"/>
            <a:ext cx="22383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70B3143-B67A-BBCF-344C-BCC606164176}"/>
              </a:ext>
            </a:extLst>
          </p:cNvPr>
          <p:cNvSpPr txBox="1"/>
          <p:nvPr/>
        </p:nvSpPr>
        <p:spPr>
          <a:xfrm>
            <a:off x="66949" y="6488668"/>
            <a:ext cx="680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6/14</a:t>
            </a:r>
          </a:p>
        </p:txBody>
      </p:sp>
    </p:spTree>
    <p:extLst>
      <p:ext uri="{BB962C8B-B14F-4D97-AF65-F5344CB8AC3E}">
        <p14:creationId xmlns:p14="http://schemas.microsoft.com/office/powerpoint/2010/main" val="317995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AFA85B-0C01-6182-F72A-A04F97E4C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271" y="859300"/>
            <a:ext cx="10515600" cy="836249"/>
          </a:xfrm>
        </p:spPr>
        <p:txBody>
          <a:bodyPr>
            <a:normAutofit/>
          </a:bodyPr>
          <a:lstStyle/>
          <a:p>
            <a:r>
              <a:rPr lang="it-IT" sz="4000" dirty="0"/>
              <a:t>Cosa succede dopo l’intervento?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DC9F168-A019-4642-9AE3-AECE588FD9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992" y="6257068"/>
            <a:ext cx="986059" cy="487778"/>
          </a:xfrm>
          <a:prstGeom prst="rect">
            <a:avLst/>
          </a:prstGeom>
        </p:spPr>
      </p:pic>
      <p:pic>
        <p:nvPicPr>
          <p:cNvPr id="1026" name="Picture 2" descr="punto di domanda persona_rid">
            <a:extLst>
              <a:ext uri="{FF2B5EF4-FFF2-40B4-BE49-F238E27FC236}">
                <a16:creationId xmlns:a16="http://schemas.microsoft.com/office/drawing/2014/main" id="{55F81B4A-B04D-42DC-A8F0-ECA26DD1D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920" y="2746437"/>
            <a:ext cx="5256160" cy="295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4C12D4B-1E96-479F-3FDC-B9CA2D132574}"/>
              </a:ext>
            </a:extLst>
          </p:cNvPr>
          <p:cNvSpPr txBox="1"/>
          <p:nvPr/>
        </p:nvSpPr>
        <p:spPr>
          <a:xfrm>
            <a:off x="66949" y="6488668"/>
            <a:ext cx="680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7/14</a:t>
            </a:r>
          </a:p>
        </p:txBody>
      </p:sp>
    </p:spTree>
    <p:extLst>
      <p:ext uri="{BB962C8B-B14F-4D97-AF65-F5344CB8AC3E}">
        <p14:creationId xmlns:p14="http://schemas.microsoft.com/office/powerpoint/2010/main" val="4162917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E469D833-AB75-4886-8ABA-992A1E309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605" y="2245685"/>
            <a:ext cx="913142" cy="99615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B71A064-C5A2-43D7-9D8E-DC51C8C44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509" y="4779769"/>
            <a:ext cx="965433" cy="77977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BFB6357-2D2A-4261-B60D-F966771609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9318" y="2404465"/>
            <a:ext cx="918439" cy="67859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4B061F5-9A7E-48ED-8028-520DB784CD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3508" y="4673632"/>
            <a:ext cx="849440" cy="992047"/>
          </a:xfrm>
          <a:prstGeom prst="rect">
            <a:avLst/>
          </a:prstGeom>
        </p:spPr>
      </p:pic>
      <p:grpSp>
        <p:nvGrpSpPr>
          <p:cNvPr id="13" name="Gruppo 12">
            <a:extLst>
              <a:ext uri="{FF2B5EF4-FFF2-40B4-BE49-F238E27FC236}">
                <a16:creationId xmlns:a16="http://schemas.microsoft.com/office/drawing/2014/main" id="{3B48242D-EE53-4695-AEC6-066867035338}"/>
              </a:ext>
            </a:extLst>
          </p:cNvPr>
          <p:cNvGrpSpPr/>
          <p:nvPr/>
        </p:nvGrpSpPr>
        <p:grpSpPr>
          <a:xfrm>
            <a:off x="6492796" y="4024454"/>
            <a:ext cx="3577215" cy="2290400"/>
            <a:chOff x="5566785" y="3510261"/>
            <a:chExt cx="3577215" cy="2727253"/>
          </a:xfrm>
        </p:grpSpPr>
        <p:sp>
          <p:nvSpPr>
            <p:cNvPr id="12" name="Rettangolo con angoli arrotondati 11">
              <a:extLst>
                <a:ext uri="{FF2B5EF4-FFF2-40B4-BE49-F238E27FC236}">
                  <a16:creationId xmlns:a16="http://schemas.microsoft.com/office/drawing/2014/main" id="{1A808E4D-6DAA-40FC-99C4-A405C3BCF4F9}"/>
                </a:ext>
              </a:extLst>
            </p:cNvPr>
            <p:cNvSpPr/>
            <p:nvPr/>
          </p:nvSpPr>
          <p:spPr>
            <a:xfrm>
              <a:off x="5566785" y="3510261"/>
              <a:ext cx="3577215" cy="2727253"/>
            </a:xfrm>
            <a:prstGeom prst="roundRect">
              <a:avLst/>
            </a:prstGeom>
            <a:solidFill>
              <a:srgbClr val="DCDAAB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1905C925-AAE3-41BF-B1D1-07BEABCFCADA}"/>
                </a:ext>
              </a:extLst>
            </p:cNvPr>
            <p:cNvSpPr txBox="1"/>
            <p:nvPr/>
          </p:nvSpPr>
          <p:spPr>
            <a:xfrm>
              <a:off x="5624564" y="3648329"/>
              <a:ext cx="3461657" cy="2162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i="1" dirty="0">
                  <a:solidFill>
                    <a:schemeClr val="bg2">
                      <a:lumMod val="25000"/>
                    </a:schemeClr>
                  </a:solidFill>
                </a:rPr>
                <a:t>Implicazioni Clinico-Metaboliche</a:t>
              </a:r>
            </a:p>
            <a:p>
              <a:pPr algn="ctr"/>
              <a:r>
                <a:rPr lang="it-IT" sz="1400" dirty="0"/>
                <a:t>I cambiamenti sono </a:t>
              </a:r>
              <a:r>
                <a:rPr lang="it-IT" sz="1400" b="1" dirty="0">
                  <a:solidFill>
                    <a:schemeClr val="bg2">
                      <a:lumMod val="25000"/>
                    </a:schemeClr>
                  </a:solidFill>
                </a:rPr>
                <a:t>precoci e transitori</a:t>
              </a:r>
              <a:r>
                <a:rPr lang="it-IT" sz="1400" dirty="0"/>
                <a:t>, ma sono cruciali nel determinare l’esito metabolico e infiammatorio dell’intervento.</a:t>
              </a:r>
            </a:p>
            <a:p>
              <a:pPr algn="ctr"/>
              <a:r>
                <a:rPr lang="it-IT" sz="1400" dirty="0"/>
                <a:t>Aumenta l’infiammazione e</a:t>
              </a:r>
            </a:p>
            <a:p>
              <a:pPr algn="ctr"/>
              <a:r>
                <a:rPr lang="it-IT" sz="1400" dirty="0"/>
                <a:t>la </a:t>
              </a:r>
              <a:r>
                <a:rPr lang="it-IT" sz="1400" dirty="0" err="1"/>
                <a:t>disbiosi</a:t>
              </a:r>
              <a:r>
                <a:rPr lang="it-IT" sz="1400" dirty="0"/>
                <a:t> iniziale può contribuire a </a:t>
              </a:r>
              <a:r>
                <a:rPr lang="it-IT" sz="1400" b="1" dirty="0">
                  <a:solidFill>
                    <a:schemeClr val="bg2">
                      <a:lumMod val="25000"/>
                    </a:schemeClr>
                  </a:solidFill>
                </a:rPr>
                <a:t>complicanze gastrointestinali</a:t>
              </a:r>
              <a:r>
                <a:rPr lang="it-IT" sz="1400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it-IT" sz="1400" b="1" dirty="0">
                  <a:solidFill>
                    <a:schemeClr val="bg2">
                      <a:lumMod val="25000"/>
                    </a:schemeClr>
                  </a:solidFill>
                </a:rPr>
                <a:t>come diarrea, SIBO,  gonfiore o sindrome da dumping</a:t>
              </a:r>
              <a:r>
                <a:rPr lang="it-IT" sz="1400" dirty="0"/>
                <a:t>.</a:t>
              </a:r>
            </a:p>
          </p:txBody>
        </p:sp>
      </p:grp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287AFF79-6C73-47FE-BF30-06BE5FA60A88}"/>
              </a:ext>
            </a:extLst>
          </p:cNvPr>
          <p:cNvGrpSpPr/>
          <p:nvPr/>
        </p:nvGrpSpPr>
        <p:grpSpPr>
          <a:xfrm>
            <a:off x="6492795" y="1607932"/>
            <a:ext cx="3577215" cy="2271661"/>
            <a:chOff x="5474807" y="1175657"/>
            <a:chExt cx="3577215" cy="2271661"/>
          </a:xfrm>
        </p:grpSpPr>
        <p:sp>
          <p:nvSpPr>
            <p:cNvPr id="17" name="Rettangolo con angoli arrotondati 16">
              <a:extLst>
                <a:ext uri="{FF2B5EF4-FFF2-40B4-BE49-F238E27FC236}">
                  <a16:creationId xmlns:a16="http://schemas.microsoft.com/office/drawing/2014/main" id="{533B385C-7719-4BF7-A4FF-EEB6CD3542B8}"/>
                </a:ext>
              </a:extLst>
            </p:cNvPr>
            <p:cNvSpPr/>
            <p:nvPr/>
          </p:nvSpPr>
          <p:spPr>
            <a:xfrm>
              <a:off x="5474807" y="1175657"/>
              <a:ext cx="3577215" cy="2271661"/>
            </a:xfrm>
            <a:prstGeom prst="roundRect">
              <a:avLst/>
            </a:prstGeom>
            <a:solidFill>
              <a:srgbClr val="F6A28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93108EAB-445E-43D0-A1EF-FAC8C866ECDE}"/>
                </a:ext>
              </a:extLst>
            </p:cNvPr>
            <p:cNvSpPr txBox="1"/>
            <p:nvPr/>
          </p:nvSpPr>
          <p:spPr>
            <a:xfrm>
              <a:off x="5539496" y="1511267"/>
              <a:ext cx="3461657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>
                  <a:solidFill>
                    <a:schemeClr val="bg2">
                      <a:lumMod val="25000"/>
                    </a:schemeClr>
                  </a:solidFill>
                </a:rPr>
                <a:t>Aumento della permeabilità intestinale </a:t>
              </a:r>
              <a:r>
                <a:rPr lang="it-IT" sz="1400" dirty="0"/>
                <a:t>e maggior passaggio di LPS nel circolo sistemico</a:t>
              </a:r>
            </a:p>
            <a:p>
              <a:pPr algn="ctr"/>
              <a:r>
                <a:rPr lang="it-IT" sz="1400" b="1" dirty="0">
                  <a:solidFill>
                    <a:schemeClr val="bg2">
                      <a:lumMod val="25000"/>
                    </a:schemeClr>
                  </a:solidFill>
                </a:rPr>
                <a:t>Attivazione Immunitaria locale </a:t>
              </a:r>
              <a:r>
                <a:rPr lang="it-IT" sz="1400" dirty="0"/>
                <a:t>dovuta alla traslocazione batterica.</a:t>
              </a:r>
            </a:p>
            <a:p>
              <a:pPr algn="ctr"/>
              <a:r>
                <a:rPr lang="it-IT" sz="1400" b="1" dirty="0">
                  <a:solidFill>
                    <a:schemeClr val="bg2">
                      <a:lumMod val="25000"/>
                    </a:schemeClr>
                  </a:solidFill>
                </a:rPr>
                <a:t>Stress ossidativo </a:t>
              </a:r>
              <a:r>
                <a:rPr lang="it-IT" sz="1400" dirty="0"/>
                <a:t>indotto disbiosi e l’ipossia locale che aggrava il danno di barriera</a:t>
              </a:r>
            </a:p>
          </p:txBody>
        </p:sp>
      </p:grp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F258BF4F-0807-407E-8EB4-11652468318B}"/>
              </a:ext>
            </a:extLst>
          </p:cNvPr>
          <p:cNvGrpSpPr/>
          <p:nvPr/>
        </p:nvGrpSpPr>
        <p:grpSpPr>
          <a:xfrm>
            <a:off x="2085012" y="4033825"/>
            <a:ext cx="3431421" cy="2271661"/>
            <a:chOff x="960257" y="4103827"/>
            <a:chExt cx="3577215" cy="2271661"/>
          </a:xfrm>
        </p:grpSpPr>
        <p:sp>
          <p:nvSpPr>
            <p:cNvPr id="23" name="Rettangolo con angoli arrotondati 22">
              <a:extLst>
                <a:ext uri="{FF2B5EF4-FFF2-40B4-BE49-F238E27FC236}">
                  <a16:creationId xmlns:a16="http://schemas.microsoft.com/office/drawing/2014/main" id="{BDCDB15A-8010-4337-95D5-A588A93CA8F4}"/>
                </a:ext>
              </a:extLst>
            </p:cNvPr>
            <p:cNvSpPr/>
            <p:nvPr/>
          </p:nvSpPr>
          <p:spPr>
            <a:xfrm>
              <a:off x="960257" y="4103827"/>
              <a:ext cx="3577215" cy="2271661"/>
            </a:xfrm>
            <a:prstGeom prst="roundRect">
              <a:avLst/>
            </a:prstGeom>
            <a:solidFill>
              <a:srgbClr val="C4DCCA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B6529058-D62C-4FDA-84F6-3B391DA3F477}"/>
                </a:ext>
              </a:extLst>
            </p:cNvPr>
            <p:cNvSpPr txBox="1"/>
            <p:nvPr/>
          </p:nvSpPr>
          <p:spPr>
            <a:xfrm>
              <a:off x="1018035" y="4216121"/>
              <a:ext cx="3461657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/>
                <a:t>Spostamento del Profilo Microbico:</a:t>
              </a:r>
            </a:p>
            <a:p>
              <a:pPr algn="ctr"/>
              <a:r>
                <a:rPr lang="it-IT" sz="1400" b="1" dirty="0">
                  <a:solidFill>
                    <a:schemeClr val="bg2">
                      <a:lumMod val="25000"/>
                    </a:schemeClr>
                  </a:solidFill>
                </a:rPr>
                <a:t>Incremento di batteri aerobi o facoltativi </a:t>
              </a:r>
              <a:r>
                <a:rPr lang="it-IT" sz="1400" dirty="0"/>
                <a:t>(</a:t>
              </a:r>
              <a:r>
                <a:rPr lang="it-IT" sz="1400" i="1" dirty="0"/>
                <a:t>Escherichia, </a:t>
              </a:r>
              <a:r>
                <a:rPr lang="it-IT" sz="1400" i="1" dirty="0" err="1"/>
                <a:t>Enterococcus</a:t>
              </a:r>
              <a:r>
                <a:rPr lang="it-IT" sz="1400" dirty="0"/>
                <a:t>) tipici di un ambiente meno anaerobico e più infiammatorio.</a:t>
              </a:r>
            </a:p>
            <a:p>
              <a:pPr algn="ctr"/>
              <a:r>
                <a:rPr lang="it-IT" sz="1400" b="1" dirty="0">
                  <a:solidFill>
                    <a:schemeClr val="bg2">
                      <a:lumMod val="25000"/>
                    </a:schemeClr>
                  </a:solidFill>
                </a:rPr>
                <a:t>Riduzione di Batteri produttori di butirrato </a:t>
              </a:r>
              <a:r>
                <a:rPr lang="it-IT" sz="1400" dirty="0"/>
                <a:t>(ad es. </a:t>
              </a:r>
              <a:r>
                <a:rPr lang="it-IT" sz="1400" i="1" dirty="0" err="1"/>
                <a:t>Faecalibacterium</a:t>
              </a:r>
              <a:r>
                <a:rPr lang="it-IT" sz="1400" i="1" dirty="0"/>
                <a:t> </a:t>
              </a:r>
              <a:r>
                <a:rPr lang="it-IT" sz="1400" i="1" dirty="0" err="1"/>
                <a:t>prausnitizi</a:t>
              </a:r>
              <a:r>
                <a:rPr lang="it-IT" sz="1400" dirty="0"/>
                <a:t>) che può compromettere la funzione di  barriera intestinale.</a:t>
              </a:r>
            </a:p>
          </p:txBody>
        </p:sp>
      </p:grp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F022FB05-1DA6-47EA-8EB8-BD33D4D39442}"/>
              </a:ext>
            </a:extLst>
          </p:cNvPr>
          <p:cNvGrpSpPr/>
          <p:nvPr/>
        </p:nvGrpSpPr>
        <p:grpSpPr>
          <a:xfrm>
            <a:off x="2091848" y="1607932"/>
            <a:ext cx="3431421" cy="2271661"/>
            <a:chOff x="992849" y="1175657"/>
            <a:chExt cx="3431421" cy="2271661"/>
          </a:xfrm>
        </p:grpSpPr>
        <p:sp>
          <p:nvSpPr>
            <p:cNvPr id="29" name="Rettangolo con angoli arrotondati 28">
              <a:extLst>
                <a:ext uri="{FF2B5EF4-FFF2-40B4-BE49-F238E27FC236}">
                  <a16:creationId xmlns:a16="http://schemas.microsoft.com/office/drawing/2014/main" id="{DFEBCBAB-1648-4668-BA98-48C3B8296A28}"/>
                </a:ext>
              </a:extLst>
            </p:cNvPr>
            <p:cNvSpPr/>
            <p:nvPr/>
          </p:nvSpPr>
          <p:spPr>
            <a:xfrm>
              <a:off x="992849" y="1175657"/>
              <a:ext cx="3431421" cy="227166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38B6C71C-C44A-4C08-97DB-B8A03172CDBA}"/>
                </a:ext>
              </a:extLst>
            </p:cNvPr>
            <p:cNvSpPr txBox="1"/>
            <p:nvPr/>
          </p:nvSpPr>
          <p:spPr>
            <a:xfrm>
              <a:off x="1041435" y="1618988"/>
              <a:ext cx="332057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>
                  <a:solidFill>
                    <a:schemeClr val="bg2">
                      <a:lumMod val="25000"/>
                    </a:schemeClr>
                  </a:solidFill>
                </a:rPr>
                <a:t>Ulteriore</a:t>
              </a:r>
              <a:r>
                <a:rPr lang="it-IT" sz="1400" dirty="0"/>
                <a:t> </a:t>
              </a:r>
              <a:r>
                <a:rPr lang="it-IT" sz="1400" b="1" dirty="0">
                  <a:solidFill>
                    <a:schemeClr val="bg2">
                      <a:lumMod val="25000"/>
                    </a:schemeClr>
                  </a:solidFill>
                </a:rPr>
                <a:t>riduzione della diversità microbica</a:t>
              </a:r>
              <a:r>
                <a:rPr lang="it-IT" sz="1400" dirty="0">
                  <a:solidFill>
                    <a:schemeClr val="bg2">
                      <a:lumMod val="25000"/>
                    </a:schemeClr>
                  </a:solidFill>
                </a:rPr>
                <a:t>, </a:t>
              </a:r>
              <a:r>
                <a:rPr lang="it-IT" sz="1400" dirty="0"/>
                <a:t>dovuta all’intervento stesso, all’uso peri-operatorio di antibiotici, alla riduzione dell’alimentazione orale e al cambiamento drastico della composizione del chimo intestinale.</a:t>
              </a:r>
            </a:p>
          </p:txBody>
        </p:sp>
      </p:grp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B0CD1791-2361-45BC-81EF-098295564AC3}"/>
              </a:ext>
            </a:extLst>
          </p:cNvPr>
          <p:cNvSpPr txBox="1"/>
          <p:nvPr/>
        </p:nvSpPr>
        <p:spPr>
          <a:xfrm>
            <a:off x="1025496" y="108027"/>
            <a:ext cx="10141008" cy="1200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 b="1" spc="-50" baseline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defRPr>
            </a:lvl1pPr>
          </a:lstStyle>
          <a:p>
            <a:r>
              <a:rPr lang="it-IT" dirty="0"/>
              <a:t>Effetti </a:t>
            </a:r>
            <a:r>
              <a:rPr lang="it-IT" dirty="0">
                <a:highlight>
                  <a:srgbClr val="FFFF00"/>
                </a:highlight>
              </a:rPr>
              <a:t>precoci</a:t>
            </a:r>
            <a:r>
              <a:rPr lang="it-IT" dirty="0"/>
              <a:t> della chirurgia malassorbitiva sull’ecosistema intestinale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4EEB5130-A761-4B1B-A4E7-33622B2E15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992" y="6257068"/>
            <a:ext cx="986059" cy="48777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4E0F47F-657A-3593-5DE2-9478A9AF69DA}"/>
              </a:ext>
            </a:extLst>
          </p:cNvPr>
          <p:cNvSpPr txBox="1"/>
          <p:nvPr/>
        </p:nvSpPr>
        <p:spPr>
          <a:xfrm>
            <a:off x="66949" y="6488668"/>
            <a:ext cx="680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8/14</a:t>
            </a:r>
          </a:p>
        </p:txBody>
      </p:sp>
    </p:spTree>
    <p:extLst>
      <p:ext uri="{BB962C8B-B14F-4D97-AF65-F5344CB8AC3E}">
        <p14:creationId xmlns:p14="http://schemas.microsoft.com/office/powerpoint/2010/main" val="198114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ma 11">
            <a:extLst>
              <a:ext uri="{FF2B5EF4-FFF2-40B4-BE49-F238E27FC236}">
                <a16:creationId xmlns:a16="http://schemas.microsoft.com/office/drawing/2014/main" id="{E7851FD5-A969-4628-B56A-08874B41D7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7024541"/>
              </p:ext>
            </p:extLst>
          </p:nvPr>
        </p:nvGraphicFramePr>
        <p:xfrm>
          <a:off x="407191" y="-15678"/>
          <a:ext cx="10192122" cy="3685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2" name="CasellaDiTesto 91">
            <a:extLst>
              <a:ext uri="{FF2B5EF4-FFF2-40B4-BE49-F238E27FC236}">
                <a16:creationId xmlns:a16="http://schemas.microsoft.com/office/drawing/2014/main" id="{AD5720C8-48F7-4D8E-8A8A-7DD69537C331}"/>
              </a:ext>
            </a:extLst>
          </p:cNvPr>
          <p:cNvSpPr txBox="1"/>
          <p:nvPr/>
        </p:nvSpPr>
        <p:spPr>
          <a:xfrm>
            <a:off x="-450761" y="61555"/>
            <a:ext cx="77115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Cronologia dei cambiamenti della barriera intestinale e del microbiota intestinale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8932FB8-34CE-2FF2-EE08-21851E72205F}"/>
              </a:ext>
            </a:extLst>
          </p:cNvPr>
          <p:cNvSpPr txBox="1"/>
          <p:nvPr/>
        </p:nvSpPr>
        <p:spPr>
          <a:xfrm>
            <a:off x="66949" y="6488668"/>
            <a:ext cx="680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9/14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3CD9472F-1175-3839-2BF7-CE3CA5B66330}"/>
              </a:ext>
            </a:extLst>
          </p:cNvPr>
          <p:cNvGrpSpPr/>
          <p:nvPr/>
        </p:nvGrpSpPr>
        <p:grpSpPr>
          <a:xfrm>
            <a:off x="2861373" y="3614246"/>
            <a:ext cx="2118059" cy="560172"/>
            <a:chOff x="2921966" y="4872625"/>
            <a:chExt cx="2118059" cy="560172"/>
          </a:xfrm>
        </p:grpSpPr>
        <p:sp>
          <p:nvSpPr>
            <p:cNvPr id="131" name="Rettangolo con angoli arrotondati 130">
              <a:extLst>
                <a:ext uri="{FF2B5EF4-FFF2-40B4-BE49-F238E27FC236}">
                  <a16:creationId xmlns:a16="http://schemas.microsoft.com/office/drawing/2014/main" id="{22D5F09A-CEED-4B59-A738-2A573339CA68}"/>
                </a:ext>
              </a:extLst>
            </p:cNvPr>
            <p:cNvSpPr/>
            <p:nvPr/>
          </p:nvSpPr>
          <p:spPr>
            <a:xfrm>
              <a:off x="2921966" y="4872625"/>
              <a:ext cx="2118059" cy="56017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33" name="CasellaDiTesto 132">
              <a:extLst>
                <a:ext uri="{FF2B5EF4-FFF2-40B4-BE49-F238E27FC236}">
                  <a16:creationId xmlns:a16="http://schemas.microsoft.com/office/drawing/2014/main" id="{68E5F9A3-5A7A-4365-8E6D-FA3A4541B7DD}"/>
                </a:ext>
              </a:extLst>
            </p:cNvPr>
            <p:cNvSpPr txBox="1"/>
            <p:nvPr/>
          </p:nvSpPr>
          <p:spPr>
            <a:xfrm>
              <a:off x="2963469" y="4921752"/>
              <a:ext cx="2064328" cy="4630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b="1" i="1" u="none" strike="noStrike" kern="1200" cap="none" spc="0" normalizeH="0" baseline="0" noProof="0" dirty="0">
                  <a:ln>
                    <a:noFill/>
                  </a:ln>
                  <a:solidFill>
                    <a:srgbClr val="2E2F3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it-IT" sz="1000" b="1" i="1" dirty="0" err="1"/>
                <a:t>icolonizzazione</a:t>
              </a:r>
              <a:r>
                <a:rPr lang="it-IT" sz="1200" dirty="0"/>
                <a:t> </a:t>
              </a:r>
              <a:r>
                <a:rPr lang="it-IT" sz="1000" b="1" i="1" dirty="0"/>
                <a:t>con ceppi più favorevoli</a:t>
              </a:r>
              <a:r>
                <a:rPr lang="it-IT" sz="1100" b="1" i="1" dirty="0"/>
                <a:t> </a:t>
              </a:r>
              <a:r>
                <a:rPr lang="it-IT" sz="1000" b="1" i="1" dirty="0"/>
                <a:t>e</a:t>
              </a:r>
              <a:r>
                <a:rPr lang="it-IT" sz="1100" b="1" i="1" dirty="0"/>
                <a:t> </a:t>
              </a:r>
              <a:r>
                <a:rPr lang="it-IT" sz="1000" b="1" i="1" dirty="0"/>
                <a:t>meno</a:t>
              </a:r>
              <a:r>
                <a:rPr lang="it-IT" sz="1100" b="1" i="1" dirty="0"/>
                <a:t> </a:t>
              </a:r>
              <a:r>
                <a:rPr lang="it-IT" sz="1000" b="1" i="1" dirty="0" err="1"/>
                <a:t>obesogenici</a:t>
              </a:r>
              <a:endPara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srgbClr val="2E2F3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4" name="Gruppo 133">
            <a:extLst>
              <a:ext uri="{FF2B5EF4-FFF2-40B4-BE49-F238E27FC236}">
                <a16:creationId xmlns:a16="http://schemas.microsoft.com/office/drawing/2014/main" id="{FD0442F3-308C-4097-98C8-05551F953F8F}"/>
              </a:ext>
            </a:extLst>
          </p:cNvPr>
          <p:cNvGrpSpPr/>
          <p:nvPr/>
        </p:nvGrpSpPr>
        <p:grpSpPr>
          <a:xfrm>
            <a:off x="2861373" y="6138856"/>
            <a:ext cx="2158886" cy="531787"/>
            <a:chOff x="385218" y="1462139"/>
            <a:chExt cx="3562322" cy="53178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35" name="Rettangolo con angoli arrotondati 134">
              <a:extLst>
                <a:ext uri="{FF2B5EF4-FFF2-40B4-BE49-F238E27FC236}">
                  <a16:creationId xmlns:a16="http://schemas.microsoft.com/office/drawing/2014/main" id="{14263076-2DC2-4D05-82DE-48BC18F71B1E}"/>
                </a:ext>
              </a:extLst>
            </p:cNvPr>
            <p:cNvSpPr/>
            <p:nvPr/>
          </p:nvSpPr>
          <p:spPr>
            <a:xfrm>
              <a:off x="385218" y="1462139"/>
              <a:ext cx="3562322" cy="53178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36" name="CasellaDiTesto 135">
              <a:extLst>
                <a:ext uri="{FF2B5EF4-FFF2-40B4-BE49-F238E27FC236}">
                  <a16:creationId xmlns:a16="http://schemas.microsoft.com/office/drawing/2014/main" id="{70826A42-A237-4EC2-B8AC-DA220B65D1A5}"/>
                </a:ext>
              </a:extLst>
            </p:cNvPr>
            <p:cNvSpPr txBox="1"/>
            <p:nvPr/>
          </p:nvSpPr>
          <p:spPr>
            <a:xfrm>
              <a:off x="471453" y="1620102"/>
              <a:ext cx="3231221" cy="2812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u="none" strike="noStrike" kern="1200" cap="none" spc="0" normalizeH="0" baseline="0" noProof="0" dirty="0">
                  <a:ln>
                    <a:noFill/>
                  </a:ln>
                  <a:solidFill>
                    <a:srgbClr val="2E2F3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</a:t>
              </a:r>
              <a:r>
                <a:rPr kumimoji="0" lang="it-IT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2E2F3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 </a:t>
              </a:r>
              <a:r>
                <a:rPr lang="it-IT" sz="1200" b="1" i="1" dirty="0">
                  <a:solidFill>
                    <a:srgbClr val="2E2F3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P</a:t>
              </a:r>
              <a:r>
                <a:rPr kumimoji="0" lang="it-IT" sz="1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2E2F3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ermeabilità</a:t>
              </a:r>
              <a:r>
                <a:rPr kumimoji="0" lang="it-IT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2E2F3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intestinale</a:t>
              </a:r>
              <a:endParaRPr kumimoji="0" lang="it-IT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7" name="Gruppo 136">
            <a:extLst>
              <a:ext uri="{FF2B5EF4-FFF2-40B4-BE49-F238E27FC236}">
                <a16:creationId xmlns:a16="http://schemas.microsoft.com/office/drawing/2014/main" id="{27B52C08-C606-4BE4-9225-94304BA854AD}"/>
              </a:ext>
            </a:extLst>
          </p:cNvPr>
          <p:cNvGrpSpPr/>
          <p:nvPr/>
        </p:nvGrpSpPr>
        <p:grpSpPr>
          <a:xfrm>
            <a:off x="2861373" y="4890743"/>
            <a:ext cx="2117731" cy="531787"/>
            <a:chOff x="385218" y="2825444"/>
            <a:chExt cx="3562322" cy="53178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38" name="Rettangolo con angoli arrotondati 137">
              <a:extLst>
                <a:ext uri="{FF2B5EF4-FFF2-40B4-BE49-F238E27FC236}">
                  <a16:creationId xmlns:a16="http://schemas.microsoft.com/office/drawing/2014/main" id="{C9822FE4-7FAD-4224-9555-0CAD0195132F}"/>
                </a:ext>
              </a:extLst>
            </p:cNvPr>
            <p:cNvSpPr/>
            <p:nvPr/>
          </p:nvSpPr>
          <p:spPr>
            <a:xfrm>
              <a:off x="385218" y="2825444"/>
              <a:ext cx="3562322" cy="53178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39" name="CasellaDiTesto 138">
              <a:extLst>
                <a:ext uri="{FF2B5EF4-FFF2-40B4-BE49-F238E27FC236}">
                  <a16:creationId xmlns:a16="http://schemas.microsoft.com/office/drawing/2014/main" id="{7E7A3A4F-D7DD-4D4D-B1C1-EDA8F89D2BD4}"/>
                </a:ext>
              </a:extLst>
            </p:cNvPr>
            <p:cNvSpPr txBox="1"/>
            <p:nvPr/>
          </p:nvSpPr>
          <p:spPr>
            <a:xfrm>
              <a:off x="521334" y="2868530"/>
              <a:ext cx="3231222" cy="47884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2E2F3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Rimodellamento precoce dello strato di muco</a:t>
              </a:r>
              <a:endPara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2E2F3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0" name="Gruppo 139">
            <a:extLst>
              <a:ext uri="{FF2B5EF4-FFF2-40B4-BE49-F238E27FC236}">
                <a16:creationId xmlns:a16="http://schemas.microsoft.com/office/drawing/2014/main" id="{DF5BA200-C9B5-46C3-9D30-467248187F9F}"/>
              </a:ext>
            </a:extLst>
          </p:cNvPr>
          <p:cNvGrpSpPr/>
          <p:nvPr/>
        </p:nvGrpSpPr>
        <p:grpSpPr>
          <a:xfrm>
            <a:off x="2861373" y="5514799"/>
            <a:ext cx="2160316" cy="531787"/>
            <a:chOff x="470004" y="4390823"/>
            <a:chExt cx="3562322" cy="53178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41" name="Rettangolo con angoli arrotondati 140">
              <a:extLst>
                <a:ext uri="{FF2B5EF4-FFF2-40B4-BE49-F238E27FC236}">
                  <a16:creationId xmlns:a16="http://schemas.microsoft.com/office/drawing/2014/main" id="{C71A7BE9-C698-4F95-8D07-A4C1236A4CBA}"/>
                </a:ext>
              </a:extLst>
            </p:cNvPr>
            <p:cNvSpPr/>
            <p:nvPr/>
          </p:nvSpPr>
          <p:spPr>
            <a:xfrm>
              <a:off x="470004" y="4390823"/>
              <a:ext cx="3562322" cy="53178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42" name="Rettangolo 141">
              <a:extLst>
                <a:ext uri="{FF2B5EF4-FFF2-40B4-BE49-F238E27FC236}">
                  <a16:creationId xmlns:a16="http://schemas.microsoft.com/office/drawing/2014/main" id="{32E31AA2-8F32-4026-A6CF-095A4FF5069E}"/>
                </a:ext>
              </a:extLst>
            </p:cNvPr>
            <p:cNvSpPr/>
            <p:nvPr/>
          </p:nvSpPr>
          <p:spPr>
            <a:xfrm>
              <a:off x="757414" y="4516101"/>
              <a:ext cx="184731" cy="281231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" name="CasellaDiTesto 142">
              <a:extLst>
                <a:ext uri="{FF2B5EF4-FFF2-40B4-BE49-F238E27FC236}">
                  <a16:creationId xmlns:a16="http://schemas.microsoft.com/office/drawing/2014/main" id="{F71CE9CA-0974-45EC-B005-82C3886CFA67}"/>
                </a:ext>
              </a:extLst>
            </p:cNvPr>
            <p:cNvSpPr txBox="1"/>
            <p:nvPr/>
          </p:nvSpPr>
          <p:spPr>
            <a:xfrm>
              <a:off x="599370" y="4422598"/>
              <a:ext cx="3231222" cy="47884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2E2F3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Piccoli cambiamenti funzionali negli SCFA</a:t>
              </a:r>
              <a:endPara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2E2F3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4" name="Gruppo 143">
            <a:extLst>
              <a:ext uri="{FF2B5EF4-FFF2-40B4-BE49-F238E27FC236}">
                <a16:creationId xmlns:a16="http://schemas.microsoft.com/office/drawing/2014/main" id="{79EC3557-AAB6-4DA7-8229-B6B589A13438}"/>
              </a:ext>
            </a:extLst>
          </p:cNvPr>
          <p:cNvGrpSpPr/>
          <p:nvPr/>
        </p:nvGrpSpPr>
        <p:grpSpPr>
          <a:xfrm>
            <a:off x="2861373" y="2990190"/>
            <a:ext cx="2160316" cy="531787"/>
            <a:chOff x="470004" y="5167203"/>
            <a:chExt cx="3562322" cy="53178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45" name="Rettangolo con angoli arrotondati 144">
              <a:extLst>
                <a:ext uri="{FF2B5EF4-FFF2-40B4-BE49-F238E27FC236}">
                  <a16:creationId xmlns:a16="http://schemas.microsoft.com/office/drawing/2014/main" id="{63E108E5-C649-40FC-8439-1855B136C615}"/>
                </a:ext>
              </a:extLst>
            </p:cNvPr>
            <p:cNvSpPr/>
            <p:nvPr/>
          </p:nvSpPr>
          <p:spPr>
            <a:xfrm>
              <a:off x="470004" y="5167203"/>
              <a:ext cx="3562322" cy="53178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46" name="Rettangolo 145">
              <a:extLst>
                <a:ext uri="{FF2B5EF4-FFF2-40B4-BE49-F238E27FC236}">
                  <a16:creationId xmlns:a16="http://schemas.microsoft.com/office/drawing/2014/main" id="{C4BCD8C5-D62A-4693-911A-A6FD30301FAE}"/>
                </a:ext>
              </a:extLst>
            </p:cNvPr>
            <p:cNvSpPr/>
            <p:nvPr/>
          </p:nvSpPr>
          <p:spPr>
            <a:xfrm>
              <a:off x="757414" y="5292481"/>
              <a:ext cx="184731" cy="281231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7" name="CasellaDiTesto 146">
              <a:extLst>
                <a:ext uri="{FF2B5EF4-FFF2-40B4-BE49-F238E27FC236}">
                  <a16:creationId xmlns:a16="http://schemas.microsoft.com/office/drawing/2014/main" id="{4D16854D-1F5D-4485-BB84-8D3E72454227}"/>
                </a:ext>
              </a:extLst>
            </p:cNvPr>
            <p:cNvSpPr txBox="1"/>
            <p:nvPr/>
          </p:nvSpPr>
          <p:spPr>
            <a:xfrm>
              <a:off x="564695" y="5200015"/>
              <a:ext cx="3231221" cy="47884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2E2F3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Modifiche nel circolo enteroepatico</a:t>
              </a:r>
              <a:endPara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2E2F3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8" name="Gruppo 147">
            <a:extLst>
              <a:ext uri="{FF2B5EF4-FFF2-40B4-BE49-F238E27FC236}">
                <a16:creationId xmlns:a16="http://schemas.microsoft.com/office/drawing/2014/main" id="{F0BDF7AF-5ACE-4A68-9141-753D815AAB21}"/>
              </a:ext>
            </a:extLst>
          </p:cNvPr>
          <p:cNvGrpSpPr/>
          <p:nvPr/>
        </p:nvGrpSpPr>
        <p:grpSpPr>
          <a:xfrm>
            <a:off x="2861373" y="4266687"/>
            <a:ext cx="2140222" cy="531787"/>
            <a:chOff x="385218" y="2201969"/>
            <a:chExt cx="3562322" cy="53178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49" name="Rettangolo con angoli arrotondati 148">
              <a:extLst>
                <a:ext uri="{FF2B5EF4-FFF2-40B4-BE49-F238E27FC236}">
                  <a16:creationId xmlns:a16="http://schemas.microsoft.com/office/drawing/2014/main" id="{52D8D434-A098-44B5-8203-F35ABE892C67}"/>
                </a:ext>
              </a:extLst>
            </p:cNvPr>
            <p:cNvSpPr/>
            <p:nvPr/>
          </p:nvSpPr>
          <p:spPr>
            <a:xfrm>
              <a:off x="385218" y="2201969"/>
              <a:ext cx="3562322" cy="53178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50" name="CasellaDiTesto 149">
              <a:extLst>
                <a:ext uri="{FF2B5EF4-FFF2-40B4-BE49-F238E27FC236}">
                  <a16:creationId xmlns:a16="http://schemas.microsoft.com/office/drawing/2014/main" id="{30D53759-8E78-4957-A87F-9B06C1B00148}"/>
                </a:ext>
              </a:extLst>
            </p:cNvPr>
            <p:cNvSpPr txBox="1"/>
            <p:nvPr/>
          </p:nvSpPr>
          <p:spPr>
            <a:xfrm>
              <a:off x="542893" y="2236116"/>
              <a:ext cx="3231220" cy="47884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2E2F3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Rafforzamento</a:t>
              </a: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2E2F3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2E2F3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iniziale</a:t>
              </a: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2E2F3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2E2F3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delle</a:t>
              </a: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2E2F3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2E2F3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Giunzioni</a:t>
              </a: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2E2F3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Strette (TJ)</a:t>
              </a:r>
              <a:endParaRPr kumimoji="0" lang="it-IT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1" name="Gruppo 150">
            <a:extLst>
              <a:ext uri="{FF2B5EF4-FFF2-40B4-BE49-F238E27FC236}">
                <a16:creationId xmlns:a16="http://schemas.microsoft.com/office/drawing/2014/main" id="{DC261580-DD1D-4654-9A89-90CE85E360CB}"/>
              </a:ext>
            </a:extLst>
          </p:cNvPr>
          <p:cNvGrpSpPr/>
          <p:nvPr/>
        </p:nvGrpSpPr>
        <p:grpSpPr>
          <a:xfrm>
            <a:off x="5751188" y="2455703"/>
            <a:ext cx="2174395" cy="531787"/>
            <a:chOff x="4395297" y="3563104"/>
            <a:chExt cx="3562322" cy="53178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52" name="Rettangolo con angoli arrotondati 151">
              <a:extLst>
                <a:ext uri="{FF2B5EF4-FFF2-40B4-BE49-F238E27FC236}">
                  <a16:creationId xmlns:a16="http://schemas.microsoft.com/office/drawing/2014/main" id="{48090424-24A6-494D-A1F6-83E8A66FC02C}"/>
                </a:ext>
              </a:extLst>
            </p:cNvPr>
            <p:cNvSpPr/>
            <p:nvPr/>
          </p:nvSpPr>
          <p:spPr>
            <a:xfrm>
              <a:off x="4395297" y="3563104"/>
              <a:ext cx="3562322" cy="53178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53" name="CasellaDiTesto 152">
              <a:extLst>
                <a:ext uri="{FF2B5EF4-FFF2-40B4-BE49-F238E27FC236}">
                  <a16:creationId xmlns:a16="http://schemas.microsoft.com/office/drawing/2014/main" id="{F8ADB91E-9699-48E2-A924-9064AE13EF22}"/>
                </a:ext>
              </a:extLst>
            </p:cNvPr>
            <p:cNvSpPr txBox="1"/>
            <p:nvPr/>
          </p:nvSpPr>
          <p:spPr>
            <a:xfrm>
              <a:off x="4468105" y="3589573"/>
              <a:ext cx="3231222" cy="47884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2E2F3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Ridotta abbondanza di batteri pro-infiammatori</a:t>
              </a:r>
              <a:endPara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2E2F3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4" name="Gruppo 153">
            <a:extLst>
              <a:ext uri="{FF2B5EF4-FFF2-40B4-BE49-F238E27FC236}">
                <a16:creationId xmlns:a16="http://schemas.microsoft.com/office/drawing/2014/main" id="{F4BD55DF-C4C0-4D3E-8816-498E40B68187}"/>
              </a:ext>
            </a:extLst>
          </p:cNvPr>
          <p:cNvGrpSpPr/>
          <p:nvPr/>
        </p:nvGrpSpPr>
        <p:grpSpPr>
          <a:xfrm>
            <a:off x="5751188" y="5090478"/>
            <a:ext cx="2140222" cy="531787"/>
            <a:chOff x="385218" y="2201969"/>
            <a:chExt cx="3562322" cy="53178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55" name="Rettangolo con angoli arrotondati 154">
              <a:extLst>
                <a:ext uri="{FF2B5EF4-FFF2-40B4-BE49-F238E27FC236}">
                  <a16:creationId xmlns:a16="http://schemas.microsoft.com/office/drawing/2014/main" id="{7A642DE8-C331-4159-A426-0C8EC6521EC6}"/>
                </a:ext>
              </a:extLst>
            </p:cNvPr>
            <p:cNvSpPr/>
            <p:nvPr/>
          </p:nvSpPr>
          <p:spPr>
            <a:xfrm>
              <a:off x="385218" y="2201969"/>
              <a:ext cx="3562322" cy="53178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56" name="CasellaDiTesto 155">
              <a:extLst>
                <a:ext uri="{FF2B5EF4-FFF2-40B4-BE49-F238E27FC236}">
                  <a16:creationId xmlns:a16="http://schemas.microsoft.com/office/drawing/2014/main" id="{9F866978-37B5-4C61-B372-B43552CE7D36}"/>
                </a:ext>
              </a:extLst>
            </p:cNvPr>
            <p:cNvSpPr txBox="1"/>
            <p:nvPr/>
          </p:nvSpPr>
          <p:spPr>
            <a:xfrm>
              <a:off x="464974" y="2330713"/>
              <a:ext cx="3369054" cy="27962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2E2F3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</a:t>
              </a: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2E2F3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 </a:t>
              </a:r>
              <a:r>
                <a:rPr lang="en-US" sz="1200" b="1" i="1" dirty="0" err="1">
                  <a:solidFill>
                    <a:srgbClr val="2E2F3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i</a:t>
              </a:r>
              <a:r>
                <a:rPr kumimoji="0" lang="en-US" sz="1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2E2F3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nfiammazione</a:t>
              </a: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2E2F3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2E2F3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sistemica</a:t>
              </a:r>
              <a:endParaRPr kumimoji="0" lang="it-IT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7" name="Gruppo 156">
            <a:extLst>
              <a:ext uri="{FF2B5EF4-FFF2-40B4-BE49-F238E27FC236}">
                <a16:creationId xmlns:a16="http://schemas.microsoft.com/office/drawing/2014/main" id="{0B6DE949-3B33-4CCF-BE62-03BB0420035F}"/>
              </a:ext>
            </a:extLst>
          </p:cNvPr>
          <p:cNvGrpSpPr/>
          <p:nvPr/>
        </p:nvGrpSpPr>
        <p:grpSpPr>
          <a:xfrm>
            <a:off x="5751188" y="4431785"/>
            <a:ext cx="2140222" cy="531787"/>
            <a:chOff x="385218" y="2201969"/>
            <a:chExt cx="3562322" cy="53178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58" name="Rettangolo con angoli arrotondati 157">
              <a:extLst>
                <a:ext uri="{FF2B5EF4-FFF2-40B4-BE49-F238E27FC236}">
                  <a16:creationId xmlns:a16="http://schemas.microsoft.com/office/drawing/2014/main" id="{4EF64BCF-19EE-4F43-BC1E-C01CB275201C}"/>
                </a:ext>
              </a:extLst>
            </p:cNvPr>
            <p:cNvSpPr/>
            <p:nvPr/>
          </p:nvSpPr>
          <p:spPr>
            <a:xfrm>
              <a:off x="385218" y="2201969"/>
              <a:ext cx="3562322" cy="53178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59" name="CasellaDiTesto 158">
              <a:extLst>
                <a:ext uri="{FF2B5EF4-FFF2-40B4-BE49-F238E27FC236}">
                  <a16:creationId xmlns:a16="http://schemas.microsoft.com/office/drawing/2014/main" id="{7D7711B0-14A4-443C-8E0F-80277E48D367}"/>
                </a:ext>
              </a:extLst>
            </p:cNvPr>
            <p:cNvSpPr txBox="1"/>
            <p:nvPr/>
          </p:nvSpPr>
          <p:spPr>
            <a:xfrm>
              <a:off x="500722" y="2233214"/>
              <a:ext cx="3231221" cy="47884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2E2F3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Stabilizzazione</a:t>
              </a: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2E2F3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2E2F3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progressiva</a:t>
              </a: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2E2F3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2E2F3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delle</a:t>
              </a: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2E2F3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TJ</a:t>
              </a:r>
              <a:endParaRPr kumimoji="0" lang="it-IT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0" name="Gruppo 159">
            <a:extLst>
              <a:ext uri="{FF2B5EF4-FFF2-40B4-BE49-F238E27FC236}">
                <a16:creationId xmlns:a16="http://schemas.microsoft.com/office/drawing/2014/main" id="{771757AC-EB3A-4574-A42B-3D4A9270FC15}"/>
              </a:ext>
            </a:extLst>
          </p:cNvPr>
          <p:cNvGrpSpPr/>
          <p:nvPr/>
        </p:nvGrpSpPr>
        <p:grpSpPr>
          <a:xfrm>
            <a:off x="5751188" y="3773091"/>
            <a:ext cx="2158886" cy="531787"/>
            <a:chOff x="4395297" y="2825444"/>
            <a:chExt cx="3562322" cy="53178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61" name="Rettangolo con angoli arrotondati 160">
              <a:extLst>
                <a:ext uri="{FF2B5EF4-FFF2-40B4-BE49-F238E27FC236}">
                  <a16:creationId xmlns:a16="http://schemas.microsoft.com/office/drawing/2014/main" id="{364FDCF6-8B55-4B36-8F5A-42DFC80A414E}"/>
                </a:ext>
              </a:extLst>
            </p:cNvPr>
            <p:cNvSpPr/>
            <p:nvPr/>
          </p:nvSpPr>
          <p:spPr>
            <a:xfrm>
              <a:off x="4395297" y="2825444"/>
              <a:ext cx="3562322" cy="53178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62" name="CasellaDiTesto 161">
              <a:extLst>
                <a:ext uri="{FF2B5EF4-FFF2-40B4-BE49-F238E27FC236}">
                  <a16:creationId xmlns:a16="http://schemas.microsoft.com/office/drawing/2014/main" id="{D1CFC433-8BBD-42FD-BBC2-DE1336F11412}"/>
                </a:ext>
              </a:extLst>
            </p:cNvPr>
            <p:cNvSpPr txBox="1"/>
            <p:nvPr/>
          </p:nvSpPr>
          <p:spPr>
            <a:xfrm>
              <a:off x="4598469" y="2888886"/>
              <a:ext cx="3231221" cy="2812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2E2F3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Ispessimento dello strato di muco</a:t>
              </a:r>
              <a:endParaRPr kumimoji="0" lang="it-IT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3" name="Gruppo 162">
            <a:extLst>
              <a:ext uri="{FF2B5EF4-FFF2-40B4-BE49-F238E27FC236}">
                <a16:creationId xmlns:a16="http://schemas.microsoft.com/office/drawing/2014/main" id="{3D535050-9C15-41CA-8060-52FBC48DC658}"/>
              </a:ext>
            </a:extLst>
          </p:cNvPr>
          <p:cNvGrpSpPr/>
          <p:nvPr/>
        </p:nvGrpSpPr>
        <p:grpSpPr>
          <a:xfrm>
            <a:off x="8731642" y="4186714"/>
            <a:ext cx="2220884" cy="531787"/>
            <a:chOff x="8333979" y="5071948"/>
            <a:chExt cx="3562322" cy="53178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64" name="Rettangolo con angoli arrotondati 163">
              <a:extLst>
                <a:ext uri="{FF2B5EF4-FFF2-40B4-BE49-F238E27FC236}">
                  <a16:creationId xmlns:a16="http://schemas.microsoft.com/office/drawing/2014/main" id="{36E66EAD-322B-4844-9566-C8079906DC00}"/>
                </a:ext>
              </a:extLst>
            </p:cNvPr>
            <p:cNvSpPr/>
            <p:nvPr/>
          </p:nvSpPr>
          <p:spPr>
            <a:xfrm>
              <a:off x="8333979" y="5071948"/>
              <a:ext cx="3562322" cy="53178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65" name="CasellaDiTesto 164">
              <a:extLst>
                <a:ext uri="{FF2B5EF4-FFF2-40B4-BE49-F238E27FC236}">
                  <a16:creationId xmlns:a16="http://schemas.microsoft.com/office/drawing/2014/main" id="{DE20F85A-14F4-4904-A3A5-78E4E36D44CC}"/>
                </a:ext>
              </a:extLst>
            </p:cNvPr>
            <p:cNvSpPr txBox="1"/>
            <p:nvPr/>
          </p:nvSpPr>
          <p:spPr>
            <a:xfrm>
              <a:off x="8357535" y="5098345"/>
              <a:ext cx="3517900" cy="47884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2E2F3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Modulazione a lungo termine dei profili degli acidi biliari</a:t>
              </a:r>
              <a:endParaRPr kumimoji="0" lang="it-IT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7" name="Rettangolo con angoli arrotondati 166">
            <a:extLst>
              <a:ext uri="{FF2B5EF4-FFF2-40B4-BE49-F238E27FC236}">
                <a16:creationId xmlns:a16="http://schemas.microsoft.com/office/drawing/2014/main" id="{D660AEB7-8709-41D0-BE15-4466B9CBB31F}"/>
              </a:ext>
            </a:extLst>
          </p:cNvPr>
          <p:cNvSpPr/>
          <p:nvPr/>
        </p:nvSpPr>
        <p:spPr>
          <a:xfrm>
            <a:off x="8731642" y="2232922"/>
            <a:ext cx="2220884" cy="5317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70" name="Gruppo 169">
            <a:extLst>
              <a:ext uri="{FF2B5EF4-FFF2-40B4-BE49-F238E27FC236}">
                <a16:creationId xmlns:a16="http://schemas.microsoft.com/office/drawing/2014/main" id="{51E84BCA-4519-4B02-9C02-193A6169F6EA}"/>
              </a:ext>
            </a:extLst>
          </p:cNvPr>
          <p:cNvGrpSpPr/>
          <p:nvPr/>
        </p:nvGrpSpPr>
        <p:grpSpPr>
          <a:xfrm>
            <a:off x="8731642" y="2884186"/>
            <a:ext cx="2220887" cy="531787"/>
            <a:chOff x="8337212" y="4390823"/>
            <a:chExt cx="3562322" cy="53178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71" name="Rettangolo con angoli arrotondati 170">
              <a:extLst>
                <a:ext uri="{FF2B5EF4-FFF2-40B4-BE49-F238E27FC236}">
                  <a16:creationId xmlns:a16="http://schemas.microsoft.com/office/drawing/2014/main" id="{5618E271-1D6D-42B2-9BA8-8E1991CDADAB}"/>
                </a:ext>
              </a:extLst>
            </p:cNvPr>
            <p:cNvSpPr/>
            <p:nvPr/>
          </p:nvSpPr>
          <p:spPr>
            <a:xfrm>
              <a:off x="8337212" y="4390823"/>
              <a:ext cx="3562322" cy="53178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2" name="CasellaDiTesto 171">
              <a:extLst>
                <a:ext uri="{FF2B5EF4-FFF2-40B4-BE49-F238E27FC236}">
                  <a16:creationId xmlns:a16="http://schemas.microsoft.com/office/drawing/2014/main" id="{03A42659-60D0-4615-8E8B-1FE328CFA5CB}"/>
                </a:ext>
              </a:extLst>
            </p:cNvPr>
            <p:cNvSpPr txBox="1"/>
            <p:nvPr/>
          </p:nvSpPr>
          <p:spPr>
            <a:xfrm>
              <a:off x="8549174" y="4432324"/>
              <a:ext cx="3231223" cy="47884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2E2F3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Produzione SCFA migliorata a lungo termine</a:t>
              </a:r>
              <a:endParaRPr kumimoji="0" lang="it-IT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7" name="Gruppo 176">
            <a:extLst>
              <a:ext uri="{FF2B5EF4-FFF2-40B4-BE49-F238E27FC236}">
                <a16:creationId xmlns:a16="http://schemas.microsoft.com/office/drawing/2014/main" id="{33C03626-E34A-47EB-8766-52EB18869576}"/>
              </a:ext>
            </a:extLst>
          </p:cNvPr>
          <p:cNvGrpSpPr/>
          <p:nvPr/>
        </p:nvGrpSpPr>
        <p:grpSpPr>
          <a:xfrm>
            <a:off x="8731642" y="4837977"/>
            <a:ext cx="2200229" cy="531787"/>
            <a:chOff x="385218" y="2201969"/>
            <a:chExt cx="3562322" cy="53178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78" name="Rettangolo con angoli arrotondati 177">
              <a:extLst>
                <a:ext uri="{FF2B5EF4-FFF2-40B4-BE49-F238E27FC236}">
                  <a16:creationId xmlns:a16="http://schemas.microsoft.com/office/drawing/2014/main" id="{A1E494C4-F98D-4CAA-A551-98E438356FC3}"/>
                </a:ext>
              </a:extLst>
            </p:cNvPr>
            <p:cNvSpPr/>
            <p:nvPr/>
          </p:nvSpPr>
          <p:spPr>
            <a:xfrm>
              <a:off x="385218" y="2201969"/>
              <a:ext cx="3562322" cy="53178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9" name="CasellaDiTesto 178">
              <a:extLst>
                <a:ext uri="{FF2B5EF4-FFF2-40B4-BE49-F238E27FC236}">
                  <a16:creationId xmlns:a16="http://schemas.microsoft.com/office/drawing/2014/main" id="{1276ACE0-9541-4E8E-946E-8F60A986F927}"/>
                </a:ext>
              </a:extLst>
            </p:cNvPr>
            <p:cNvSpPr txBox="1"/>
            <p:nvPr/>
          </p:nvSpPr>
          <p:spPr>
            <a:xfrm>
              <a:off x="550768" y="2252110"/>
              <a:ext cx="3231221" cy="2812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2E2F3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Infiammazione</a:t>
              </a: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2E2F3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di basso </a:t>
              </a:r>
              <a:r>
                <a:rPr kumimoji="0" lang="en-US" sz="1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2E2F3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grado</a:t>
              </a:r>
              <a:endParaRPr kumimoji="0" lang="it-IT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80" name="Gruppo 179">
            <a:extLst>
              <a:ext uri="{FF2B5EF4-FFF2-40B4-BE49-F238E27FC236}">
                <a16:creationId xmlns:a16="http://schemas.microsoft.com/office/drawing/2014/main" id="{1F20A643-F67D-4DFC-A75E-29A45B61993B}"/>
              </a:ext>
            </a:extLst>
          </p:cNvPr>
          <p:cNvGrpSpPr/>
          <p:nvPr/>
        </p:nvGrpSpPr>
        <p:grpSpPr>
          <a:xfrm>
            <a:off x="8731642" y="3535450"/>
            <a:ext cx="2200229" cy="531787"/>
            <a:chOff x="385218" y="2201969"/>
            <a:chExt cx="3562322" cy="53178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81" name="Rettangolo con angoli arrotondati 180">
              <a:extLst>
                <a:ext uri="{FF2B5EF4-FFF2-40B4-BE49-F238E27FC236}">
                  <a16:creationId xmlns:a16="http://schemas.microsoft.com/office/drawing/2014/main" id="{8DFB0D7D-99DB-449F-A725-18F3A7D20592}"/>
                </a:ext>
              </a:extLst>
            </p:cNvPr>
            <p:cNvSpPr/>
            <p:nvPr/>
          </p:nvSpPr>
          <p:spPr>
            <a:xfrm>
              <a:off x="385218" y="2201969"/>
              <a:ext cx="3562322" cy="53178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82" name="CasellaDiTesto 181">
              <a:extLst>
                <a:ext uri="{FF2B5EF4-FFF2-40B4-BE49-F238E27FC236}">
                  <a16:creationId xmlns:a16="http://schemas.microsoft.com/office/drawing/2014/main" id="{C1269FB2-F0CA-4DD3-AF5A-AB7544499F77}"/>
                </a:ext>
              </a:extLst>
            </p:cNvPr>
            <p:cNvSpPr txBox="1"/>
            <p:nvPr/>
          </p:nvSpPr>
          <p:spPr>
            <a:xfrm>
              <a:off x="506671" y="2219075"/>
              <a:ext cx="3231221" cy="2812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2E2F3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Sostenuta</a:t>
              </a: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2E2F3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2E2F3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Integrità</a:t>
              </a: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2E2F3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2E2F3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della</a:t>
              </a: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2E2F3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2E2F3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barriera</a:t>
              </a: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2E2F3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kumimoji="0" lang="it-IT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83" name="Gruppo 182">
            <a:extLst>
              <a:ext uri="{FF2B5EF4-FFF2-40B4-BE49-F238E27FC236}">
                <a16:creationId xmlns:a16="http://schemas.microsoft.com/office/drawing/2014/main" id="{6ADC5135-912F-4F65-B478-95358853114A}"/>
              </a:ext>
            </a:extLst>
          </p:cNvPr>
          <p:cNvGrpSpPr/>
          <p:nvPr/>
        </p:nvGrpSpPr>
        <p:grpSpPr>
          <a:xfrm>
            <a:off x="753150" y="2999256"/>
            <a:ext cx="2277493" cy="2752339"/>
            <a:chOff x="5392934" y="644192"/>
            <a:chExt cx="2277493" cy="2752339"/>
          </a:xfrm>
        </p:grpSpPr>
        <p:sp>
          <p:nvSpPr>
            <p:cNvPr id="184" name="Rettangolo 183">
              <a:extLst>
                <a:ext uri="{FF2B5EF4-FFF2-40B4-BE49-F238E27FC236}">
                  <a16:creationId xmlns:a16="http://schemas.microsoft.com/office/drawing/2014/main" id="{639FE8BB-9278-4B2E-B0D2-9A84288E14D9}"/>
                </a:ext>
              </a:extLst>
            </p:cNvPr>
            <p:cNvSpPr/>
            <p:nvPr/>
          </p:nvSpPr>
          <p:spPr>
            <a:xfrm>
              <a:off x="5392934" y="1391430"/>
              <a:ext cx="1415366" cy="200510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85" name="CasellaDiTesto 184">
              <a:extLst>
                <a:ext uri="{FF2B5EF4-FFF2-40B4-BE49-F238E27FC236}">
                  <a16:creationId xmlns:a16="http://schemas.microsoft.com/office/drawing/2014/main" id="{8E971AE8-325A-4B19-8681-850147F23CE8}"/>
                </a:ext>
              </a:extLst>
            </p:cNvPr>
            <p:cNvSpPr txBox="1"/>
            <p:nvPr/>
          </p:nvSpPr>
          <p:spPr>
            <a:xfrm>
              <a:off x="6255061" y="644192"/>
              <a:ext cx="1415366" cy="20051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6870" tIns="0" rIns="0" bIns="0" numCol="1" spcCol="1270" anchor="t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</a:pPr>
              <a:r>
                <a:rPr kumimoji="0" lang="it-IT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Breve Termine </a:t>
              </a: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(Settimane)</a:t>
              </a:r>
              <a:endParaRPr lang="it-IT" sz="1800" kern="1200" dirty="0"/>
            </a:p>
          </p:txBody>
        </p:sp>
      </p:grpSp>
      <p:pic>
        <p:nvPicPr>
          <p:cNvPr id="187" name="Immagine 186">
            <a:extLst>
              <a:ext uri="{FF2B5EF4-FFF2-40B4-BE49-F238E27FC236}">
                <a16:creationId xmlns:a16="http://schemas.microsoft.com/office/drawing/2014/main" id="{E38701B2-D67C-4631-801F-658A7BD3A9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3783" y="6394446"/>
            <a:ext cx="691079" cy="341859"/>
          </a:xfrm>
          <a:prstGeom prst="rect">
            <a:avLst/>
          </a:prstGeom>
        </p:spPr>
      </p:pic>
      <p:sp>
        <p:nvSpPr>
          <p:cNvPr id="188" name="Ovale 187">
            <a:extLst>
              <a:ext uri="{FF2B5EF4-FFF2-40B4-BE49-F238E27FC236}">
                <a16:creationId xmlns:a16="http://schemas.microsoft.com/office/drawing/2014/main" id="{761FCEBA-BA72-4895-8BAD-B967EB4955E9}"/>
              </a:ext>
            </a:extLst>
          </p:cNvPr>
          <p:cNvSpPr/>
          <p:nvPr/>
        </p:nvSpPr>
        <p:spPr>
          <a:xfrm>
            <a:off x="1871557" y="2701749"/>
            <a:ext cx="206407" cy="206407"/>
          </a:xfrm>
          <a:prstGeom prst="ellipse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grpSp>
        <p:nvGrpSpPr>
          <p:cNvPr id="63" name="Gruppo 62">
            <a:extLst>
              <a:ext uri="{FF2B5EF4-FFF2-40B4-BE49-F238E27FC236}">
                <a16:creationId xmlns:a16="http://schemas.microsoft.com/office/drawing/2014/main" id="{554B2505-75A1-48EE-8B1E-3C06241AF26A}"/>
              </a:ext>
            </a:extLst>
          </p:cNvPr>
          <p:cNvGrpSpPr/>
          <p:nvPr/>
        </p:nvGrpSpPr>
        <p:grpSpPr>
          <a:xfrm>
            <a:off x="5751188" y="3114397"/>
            <a:ext cx="2174395" cy="531787"/>
            <a:chOff x="4395297" y="3563104"/>
            <a:chExt cx="3562322" cy="53178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64" name="Rettangolo con angoli arrotondati 63">
              <a:extLst>
                <a:ext uri="{FF2B5EF4-FFF2-40B4-BE49-F238E27FC236}">
                  <a16:creationId xmlns:a16="http://schemas.microsoft.com/office/drawing/2014/main" id="{7840B97F-EC5A-4286-873B-2ED2F4AC5B74}"/>
                </a:ext>
              </a:extLst>
            </p:cNvPr>
            <p:cNvSpPr/>
            <p:nvPr/>
          </p:nvSpPr>
          <p:spPr>
            <a:xfrm>
              <a:off x="4395297" y="3563104"/>
              <a:ext cx="3562322" cy="53178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65" name="CasellaDiTesto 64">
              <a:extLst>
                <a:ext uri="{FF2B5EF4-FFF2-40B4-BE49-F238E27FC236}">
                  <a16:creationId xmlns:a16="http://schemas.microsoft.com/office/drawing/2014/main" id="{9827E19A-2757-4BD4-84BA-FD7108A250A6}"/>
                </a:ext>
              </a:extLst>
            </p:cNvPr>
            <p:cNvSpPr txBox="1"/>
            <p:nvPr/>
          </p:nvSpPr>
          <p:spPr>
            <a:xfrm>
              <a:off x="4468105" y="3589573"/>
              <a:ext cx="3231222" cy="47884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2E2F3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Migliorata Produzione di SCFA</a:t>
              </a:r>
              <a:endPara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2E2F3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AD5B1D7C-A76F-9A10-7D1A-C5D36FF80649}"/>
              </a:ext>
            </a:extLst>
          </p:cNvPr>
          <p:cNvGrpSpPr/>
          <p:nvPr/>
        </p:nvGrpSpPr>
        <p:grpSpPr>
          <a:xfrm>
            <a:off x="8742495" y="5640077"/>
            <a:ext cx="2257050" cy="531787"/>
            <a:chOff x="8325224" y="5720032"/>
            <a:chExt cx="3562322" cy="531787"/>
          </a:xfrm>
          <a:solidFill>
            <a:srgbClr val="92D050"/>
          </a:solidFill>
        </p:grpSpPr>
        <p:sp>
          <p:nvSpPr>
            <p:cNvPr id="5" name="Rettangolo con angoli arrotondati 4">
              <a:extLst>
                <a:ext uri="{FF2B5EF4-FFF2-40B4-BE49-F238E27FC236}">
                  <a16:creationId xmlns:a16="http://schemas.microsoft.com/office/drawing/2014/main" id="{0FA33384-D7D4-E72B-7792-0F0BA7CF0D09}"/>
                </a:ext>
              </a:extLst>
            </p:cNvPr>
            <p:cNvSpPr/>
            <p:nvPr/>
          </p:nvSpPr>
          <p:spPr>
            <a:xfrm>
              <a:off x="8325224" y="5720032"/>
              <a:ext cx="3562322" cy="53178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042D790A-4006-E8C8-F998-DAFBA3B86303}"/>
                </a:ext>
              </a:extLst>
            </p:cNvPr>
            <p:cNvSpPr/>
            <p:nvPr/>
          </p:nvSpPr>
          <p:spPr>
            <a:xfrm>
              <a:off x="10014020" y="5890110"/>
              <a:ext cx="184731" cy="281231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B0B359BF-756E-AB9E-9831-01D375414742}"/>
                </a:ext>
              </a:extLst>
            </p:cNvPr>
            <p:cNvSpPr/>
            <p:nvPr/>
          </p:nvSpPr>
          <p:spPr>
            <a:xfrm>
              <a:off x="8562329" y="5821578"/>
              <a:ext cx="3133768" cy="281231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2E2F3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Omeostasi immunitaria sostenuta</a:t>
              </a:r>
              <a:endParaRPr kumimoji="0" lang="it-IT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883439AD-D86E-46CF-B2C1-00808312C3FE}"/>
              </a:ext>
            </a:extLst>
          </p:cNvPr>
          <p:cNvSpPr txBox="1"/>
          <p:nvPr/>
        </p:nvSpPr>
        <p:spPr>
          <a:xfrm>
            <a:off x="8627923" y="2252787"/>
            <a:ext cx="240412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b="1" i="1" dirty="0">
                <a:solidFill>
                  <a:srgbClr val="2E2F3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Nuovo equilibro del microbiota, diverso </a:t>
            </a:r>
          </a:p>
          <a:p>
            <a:pPr algn="ctr"/>
            <a:r>
              <a:rPr lang="it-IT" sz="1000" b="1" i="1" dirty="0">
                <a:solidFill>
                  <a:srgbClr val="2E2F3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 prima dell'intervento e dagli individui normopeso</a:t>
            </a:r>
          </a:p>
        </p:txBody>
      </p:sp>
    </p:spTree>
    <p:extLst>
      <p:ext uri="{BB962C8B-B14F-4D97-AF65-F5344CB8AC3E}">
        <p14:creationId xmlns:p14="http://schemas.microsoft.com/office/powerpoint/2010/main" val="409769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/>
      <p:bldP spid="66" grpId="0"/>
    </p:bldLst>
  </p:timing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purl.org/dc/terms/"/>
    <ds:schemaRef ds:uri="71af3243-3dd4-4a8d-8c0d-dd76da1f02a5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16c05727-aa75-4e4a-9b5f-8a80a1165891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1211</TotalTime>
  <Words>1575</Words>
  <Application>Microsoft Office PowerPoint</Application>
  <PresentationFormat>Widescreen</PresentationFormat>
  <Paragraphs>145</Paragraphs>
  <Slides>13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RetrospectVTI</vt:lpstr>
      <vt:lpstr>Gli effetti del microbiota intestinale negli interventi malassorbitivi</vt:lpstr>
      <vt:lpstr>Indicazioni per la Chirurgia Bariatrica</vt:lpstr>
      <vt:lpstr>Presentazione standard di PowerPoint</vt:lpstr>
      <vt:lpstr>Il Microbiota Intestinale</vt:lpstr>
      <vt:lpstr>Presentazione standard di PowerPoint</vt:lpstr>
      <vt:lpstr>Quali sono le condizioni pre-intervento?</vt:lpstr>
      <vt:lpstr>Cosa succede dopo l’intervento?</vt:lpstr>
      <vt:lpstr>Presentazione standard di PowerPoint</vt:lpstr>
      <vt:lpstr>Presentazione standard di PowerPoint</vt:lpstr>
      <vt:lpstr>Implicazioni Cliniche</vt:lpstr>
      <vt:lpstr>Conclusioni</vt:lpstr>
      <vt:lpstr>Bibliografia Essenziale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Francesco Russo</cp:lastModifiedBy>
  <cp:revision>160</cp:revision>
  <cp:lastPrinted>2025-06-04T10:01:26Z</cp:lastPrinted>
  <dcterms:created xsi:type="dcterms:W3CDTF">2022-02-27T17:36:31Z</dcterms:created>
  <dcterms:modified xsi:type="dcterms:W3CDTF">2025-06-11T12:22:04Z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